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1AA6C5-CAE2-4653-AC9B-B0363AFFE480}" v="6" dt="2024-02-07T07:04:45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2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F0A8C1-0A3A-FEE0-A0D8-B6686D1B1F03}"/>
              </a:ext>
            </a:extLst>
          </p:cNvPr>
          <p:cNvSpPr/>
          <p:nvPr userDrawn="1"/>
        </p:nvSpPr>
        <p:spPr>
          <a:xfrm>
            <a:off x="0" y="49190349"/>
            <a:ext cx="25199975" cy="88401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50F1A0-C977-D86A-EF75-10128D63C3A6}"/>
              </a:ext>
            </a:extLst>
          </p:cNvPr>
          <p:cNvSpPr/>
          <p:nvPr userDrawn="1"/>
        </p:nvSpPr>
        <p:spPr>
          <a:xfrm>
            <a:off x="-21303" y="49545949"/>
            <a:ext cx="25199975" cy="88401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6222A1-52DD-18B8-CA53-1A9B66BC8BA7}"/>
              </a:ext>
            </a:extLst>
          </p:cNvPr>
          <p:cNvSpPr/>
          <p:nvPr userDrawn="1"/>
        </p:nvSpPr>
        <p:spPr>
          <a:xfrm>
            <a:off x="-21303" y="168349"/>
            <a:ext cx="25199975" cy="88401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11AD935-4967-8FB9-1D29-27495697BD3F}"/>
              </a:ext>
            </a:extLst>
          </p:cNvPr>
          <p:cNvSpPr/>
          <p:nvPr userDrawn="1"/>
        </p:nvSpPr>
        <p:spPr>
          <a:xfrm>
            <a:off x="0" y="-85651"/>
            <a:ext cx="25199975" cy="88401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五方向 24">
            <a:extLst>
              <a:ext uri="{FF2B5EF4-FFF2-40B4-BE49-F238E27FC236}">
                <a16:creationId xmlns:a16="http://schemas.microsoft.com/office/drawing/2014/main" id="{C8203AC0-FA90-E59F-9D58-E43C618F0F60}"/>
              </a:ext>
            </a:extLst>
          </p:cNvPr>
          <p:cNvSpPr/>
          <p:nvPr userDrawn="1"/>
        </p:nvSpPr>
        <p:spPr>
          <a:xfrm>
            <a:off x="-13109" y="-85651"/>
            <a:ext cx="13278322" cy="41544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8874"/>
              <a:gd name="f8" fmla="+- 0 0 -360"/>
              <a:gd name="f9" fmla="+- 0 0 -18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min f33 f32"/>
              <a:gd name="f38" fmla="+- f6 f36 0"/>
              <a:gd name="f39" fmla="*/ f37 f7 1"/>
              <a:gd name="f40" fmla="*/ f39 1 100000"/>
              <a:gd name="f41" fmla="*/ f38 f26 1"/>
              <a:gd name="f42" fmla="+- f29 0 f40"/>
              <a:gd name="f43" fmla="+- f42 f29 0"/>
              <a:gd name="f44" fmla="*/ f42 1 2"/>
              <a:gd name="f45" fmla="*/ f42 f26 1"/>
              <a:gd name="f46" fmla="*/ f43 1 2"/>
              <a:gd name="f47" fmla="*/ f44 f26 1"/>
              <a:gd name="f48" fmla="*/ f46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47" y="f31"/>
              </a:cxn>
              <a:cxn ang="f25">
                <a:pos x="f47" y="f34"/>
              </a:cxn>
            </a:cxnLst>
            <a:rect l="f31" t="f31" r="f48" b="f34"/>
            <a:pathLst>
              <a:path>
                <a:moveTo>
                  <a:pt x="f31" y="f31"/>
                </a:moveTo>
                <a:lnTo>
                  <a:pt x="f45" y="f31"/>
                </a:lnTo>
                <a:lnTo>
                  <a:pt x="f35" y="f41"/>
                </a:lnTo>
                <a:lnTo>
                  <a:pt x="f45" y="f34"/>
                </a:lnTo>
                <a:lnTo>
                  <a:pt x="f31" y="f34"/>
                </a:lnTo>
                <a:close/>
              </a:path>
            </a:pathLst>
          </a:custGeom>
          <a:solidFill>
            <a:srgbClr val="FF7C80"/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id="{9615A619-DBAD-9455-0CCA-7B3CA8098A56}"/>
              </a:ext>
            </a:extLst>
          </p:cNvPr>
          <p:cNvSpPr txBox="1"/>
          <p:nvPr userDrawn="1"/>
        </p:nvSpPr>
        <p:spPr>
          <a:xfrm>
            <a:off x="774048" y="43347"/>
            <a:ext cx="9632829" cy="35394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第</a:t>
            </a:r>
            <a:r>
              <a:rPr lang="en-US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12</a:t>
            </a: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回</a:t>
            </a:r>
            <a:endParaRPr lang="en-US" sz="72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日本腎栄養代謝研究会</a:t>
            </a:r>
            <a:endParaRPr lang="en-US" sz="72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8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レシピコンテスト</a:t>
            </a:r>
          </a:p>
        </p:txBody>
      </p:sp>
    </p:spTree>
    <p:extLst>
      <p:ext uri="{BB962C8B-B14F-4D97-AF65-F5344CB8AC3E}">
        <p14:creationId xmlns:p14="http://schemas.microsoft.com/office/powerpoint/2010/main" val="213360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20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5D5E3A-35FA-8E59-EE5C-53D18DFAADD5}"/>
              </a:ext>
            </a:extLst>
          </p:cNvPr>
          <p:cNvSpPr/>
          <p:nvPr userDrawn="1"/>
        </p:nvSpPr>
        <p:spPr>
          <a:xfrm>
            <a:off x="0" y="49190349"/>
            <a:ext cx="25199975" cy="88401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7F6499-C683-3445-D42B-77C52792EE0E}"/>
              </a:ext>
            </a:extLst>
          </p:cNvPr>
          <p:cNvSpPr/>
          <p:nvPr userDrawn="1"/>
        </p:nvSpPr>
        <p:spPr>
          <a:xfrm>
            <a:off x="-21303" y="49545949"/>
            <a:ext cx="25199975" cy="88401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8296C6-71DB-0131-909D-84BF5955E3A3}"/>
              </a:ext>
            </a:extLst>
          </p:cNvPr>
          <p:cNvSpPr/>
          <p:nvPr userDrawn="1"/>
        </p:nvSpPr>
        <p:spPr>
          <a:xfrm>
            <a:off x="-21303" y="168349"/>
            <a:ext cx="25199975" cy="88401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CED717-993F-A9F9-70FA-0D9088FBB2D8}"/>
              </a:ext>
            </a:extLst>
          </p:cNvPr>
          <p:cNvSpPr/>
          <p:nvPr userDrawn="1"/>
        </p:nvSpPr>
        <p:spPr>
          <a:xfrm>
            <a:off x="0" y="-85651"/>
            <a:ext cx="25199975" cy="88401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五方向 24">
            <a:extLst>
              <a:ext uri="{FF2B5EF4-FFF2-40B4-BE49-F238E27FC236}">
                <a16:creationId xmlns:a16="http://schemas.microsoft.com/office/drawing/2014/main" id="{3BEC5356-B9E7-2E88-E502-DE63800336CE}"/>
              </a:ext>
            </a:extLst>
          </p:cNvPr>
          <p:cNvSpPr/>
          <p:nvPr userDrawn="1"/>
        </p:nvSpPr>
        <p:spPr>
          <a:xfrm>
            <a:off x="-13109" y="-85651"/>
            <a:ext cx="13278322" cy="41544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8874"/>
              <a:gd name="f8" fmla="+- 0 0 -360"/>
              <a:gd name="f9" fmla="+- 0 0 -18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min f33 f32"/>
              <a:gd name="f38" fmla="+- f6 f36 0"/>
              <a:gd name="f39" fmla="*/ f37 f7 1"/>
              <a:gd name="f40" fmla="*/ f39 1 100000"/>
              <a:gd name="f41" fmla="*/ f38 f26 1"/>
              <a:gd name="f42" fmla="+- f29 0 f40"/>
              <a:gd name="f43" fmla="+- f42 f29 0"/>
              <a:gd name="f44" fmla="*/ f42 1 2"/>
              <a:gd name="f45" fmla="*/ f42 f26 1"/>
              <a:gd name="f46" fmla="*/ f43 1 2"/>
              <a:gd name="f47" fmla="*/ f44 f26 1"/>
              <a:gd name="f48" fmla="*/ f46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47" y="f31"/>
              </a:cxn>
              <a:cxn ang="f25">
                <a:pos x="f47" y="f34"/>
              </a:cxn>
            </a:cxnLst>
            <a:rect l="f31" t="f31" r="f48" b="f34"/>
            <a:pathLst>
              <a:path>
                <a:moveTo>
                  <a:pt x="f31" y="f31"/>
                </a:moveTo>
                <a:lnTo>
                  <a:pt x="f45" y="f31"/>
                </a:lnTo>
                <a:lnTo>
                  <a:pt x="f35" y="f41"/>
                </a:lnTo>
                <a:lnTo>
                  <a:pt x="f45" y="f34"/>
                </a:lnTo>
                <a:lnTo>
                  <a:pt x="f31" y="f34"/>
                </a:lnTo>
                <a:close/>
              </a:path>
            </a:pathLst>
          </a:custGeom>
          <a:solidFill>
            <a:srgbClr val="FF7C80"/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id="{AAA27F23-AA91-C466-2ADF-EFB6B58C1B4F}"/>
              </a:ext>
            </a:extLst>
          </p:cNvPr>
          <p:cNvSpPr txBox="1"/>
          <p:nvPr userDrawn="1"/>
        </p:nvSpPr>
        <p:spPr>
          <a:xfrm>
            <a:off x="774048" y="43347"/>
            <a:ext cx="9632829" cy="35394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第</a:t>
            </a:r>
            <a:r>
              <a:rPr lang="en-US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12</a:t>
            </a: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回</a:t>
            </a:r>
            <a:endParaRPr lang="en-US" sz="72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日本腎栄養代謝研究会</a:t>
            </a:r>
            <a:endParaRPr lang="en-US" sz="72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8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レシピコンテスト</a:t>
            </a:r>
          </a:p>
        </p:txBody>
      </p:sp>
      <p:sp>
        <p:nvSpPr>
          <p:cNvPr id="16" name="テキスト ボックス 9">
            <a:extLst>
              <a:ext uri="{FF2B5EF4-FFF2-40B4-BE49-F238E27FC236}">
                <a16:creationId xmlns:a16="http://schemas.microsoft.com/office/drawing/2014/main" id="{2BB8FF5B-8BB7-817A-FCCF-A3350556455A}"/>
              </a:ext>
            </a:extLst>
          </p:cNvPr>
          <p:cNvSpPr txBox="1"/>
          <p:nvPr userDrawn="1"/>
        </p:nvSpPr>
        <p:spPr>
          <a:xfrm>
            <a:off x="790700" y="4025866"/>
            <a:ext cx="22438432" cy="203132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 </a:t>
            </a: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部門①</a:t>
            </a:r>
            <a:r>
              <a:rPr lang="en-US" alt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 </a:t>
            </a: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保存期</a:t>
            </a:r>
            <a:endParaRPr lang="en-US" altLang="ja-JP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60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 </a:t>
            </a:r>
            <a:r>
              <a:rPr lang="ja-JP" sz="66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低たんぱく主食食品を美味しく食べるレシピ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2" name="テキスト ボックス 68">
            <a:extLst>
              <a:ext uri="{FF2B5EF4-FFF2-40B4-BE49-F238E27FC236}">
                <a16:creationId xmlns:a16="http://schemas.microsoft.com/office/drawing/2014/main" id="{685636C5-0824-DEC4-01A8-337A2F4D2E43}"/>
              </a:ext>
            </a:extLst>
          </p:cNvPr>
          <p:cNvSpPr txBox="1"/>
          <p:nvPr userDrawn="1"/>
        </p:nvSpPr>
        <p:spPr>
          <a:xfrm>
            <a:off x="4874133" y="19699811"/>
            <a:ext cx="2732620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材料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3" name="テキスト ボックス 69">
            <a:extLst>
              <a:ext uri="{FF2B5EF4-FFF2-40B4-BE49-F238E27FC236}">
                <a16:creationId xmlns:a16="http://schemas.microsoft.com/office/drawing/2014/main" id="{1637644C-377B-D7AB-0AA5-A5DD2D8C33B5}"/>
              </a:ext>
            </a:extLst>
          </p:cNvPr>
          <p:cNvSpPr txBox="1"/>
          <p:nvPr userDrawn="1"/>
        </p:nvSpPr>
        <p:spPr>
          <a:xfrm>
            <a:off x="16115730" y="19699811"/>
            <a:ext cx="2543339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作り方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4" name="フローチャート: 結合子 61">
            <a:extLst>
              <a:ext uri="{FF2B5EF4-FFF2-40B4-BE49-F238E27FC236}">
                <a16:creationId xmlns:a16="http://schemas.microsoft.com/office/drawing/2014/main" id="{6ACD246A-087F-61D1-1C5D-F278B20789A0}"/>
              </a:ext>
            </a:extLst>
          </p:cNvPr>
          <p:cNvSpPr/>
          <p:nvPr userDrawn="1"/>
        </p:nvSpPr>
        <p:spPr>
          <a:xfrm>
            <a:off x="1560697" y="18186748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1" cap="flat">
            <a:solidFill>
              <a:srgbClr val="FFF2C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6" name="テキスト ボックス 13">
            <a:extLst>
              <a:ext uri="{FF2B5EF4-FFF2-40B4-BE49-F238E27FC236}">
                <a16:creationId xmlns:a16="http://schemas.microsoft.com/office/drawing/2014/main" id="{301C8D22-0332-DBC6-3423-4321719FDE8E}"/>
              </a:ext>
            </a:extLst>
          </p:cNvPr>
          <p:cNvSpPr txBox="1"/>
          <p:nvPr userDrawn="1"/>
        </p:nvSpPr>
        <p:spPr>
          <a:xfrm>
            <a:off x="2638890" y="18028485"/>
            <a:ext cx="6480828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6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材料・作り方</a:t>
            </a:r>
            <a:endParaRPr lang="en-US" sz="66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cxnSp>
        <p:nvCxnSpPr>
          <p:cNvPr id="14" name="直線コネクタ 42">
            <a:extLst>
              <a:ext uri="{FF2B5EF4-FFF2-40B4-BE49-F238E27FC236}">
                <a16:creationId xmlns:a16="http://schemas.microsoft.com/office/drawing/2014/main" id="{44E18120-4319-1FA6-F134-2CEAD20AD8FE}"/>
              </a:ext>
            </a:extLst>
          </p:cNvPr>
          <p:cNvCxnSpPr/>
          <p:nvPr userDrawn="1"/>
        </p:nvCxnSpPr>
        <p:spPr>
          <a:xfrm>
            <a:off x="2579686" y="8567434"/>
            <a:ext cx="19469104" cy="0"/>
          </a:xfrm>
          <a:prstGeom prst="straightConnector1">
            <a:avLst/>
          </a:prstGeom>
          <a:noFill/>
          <a:ln w="76196" cap="flat">
            <a:solidFill>
              <a:srgbClr val="FFD966"/>
            </a:solidFill>
            <a:prstDash val="solid"/>
            <a:miter/>
          </a:ln>
        </p:spPr>
      </p:cxnSp>
      <p:cxnSp>
        <p:nvCxnSpPr>
          <p:cNvPr id="15" name="直線コネクタ 56">
            <a:extLst>
              <a:ext uri="{FF2B5EF4-FFF2-40B4-BE49-F238E27FC236}">
                <a16:creationId xmlns:a16="http://schemas.microsoft.com/office/drawing/2014/main" id="{9EA0BBA5-09CA-2B62-FCE8-48281947CC64}"/>
              </a:ext>
            </a:extLst>
          </p:cNvPr>
          <p:cNvCxnSpPr/>
          <p:nvPr userDrawn="1"/>
        </p:nvCxnSpPr>
        <p:spPr>
          <a:xfrm>
            <a:off x="2579021" y="19237575"/>
            <a:ext cx="5652000" cy="0"/>
          </a:xfrm>
          <a:prstGeom prst="straightConnector1">
            <a:avLst/>
          </a:prstGeom>
          <a:noFill/>
          <a:ln w="76196" cap="flat">
            <a:solidFill>
              <a:srgbClr val="FFD966"/>
            </a:solidFill>
            <a:prstDash val="solid"/>
            <a:miter/>
          </a:ln>
        </p:spPr>
      </p:cxnSp>
      <p:cxnSp>
        <p:nvCxnSpPr>
          <p:cNvPr id="17" name="直線コネクタ 83">
            <a:extLst>
              <a:ext uri="{FF2B5EF4-FFF2-40B4-BE49-F238E27FC236}">
                <a16:creationId xmlns:a16="http://schemas.microsoft.com/office/drawing/2014/main" id="{2680A8EC-2F92-E12F-41FC-9979B9C206B5}"/>
              </a:ext>
            </a:extLst>
          </p:cNvPr>
          <p:cNvCxnSpPr>
            <a:cxnSpLocks/>
          </p:cNvCxnSpPr>
          <p:nvPr userDrawn="1"/>
        </p:nvCxnSpPr>
        <p:spPr>
          <a:xfrm>
            <a:off x="16258196" y="20762835"/>
            <a:ext cx="2515173" cy="0"/>
          </a:xfrm>
          <a:prstGeom prst="straightConnector1">
            <a:avLst/>
          </a:prstGeom>
          <a:noFill/>
          <a:ln w="76196" cap="flat">
            <a:solidFill>
              <a:srgbClr val="FFCC66"/>
            </a:solidFill>
            <a:prstDash val="solid"/>
            <a:miter/>
          </a:ln>
        </p:spPr>
      </p:cxnSp>
      <p:cxnSp>
        <p:nvCxnSpPr>
          <p:cNvPr id="18" name="直線コネクタ 86">
            <a:extLst>
              <a:ext uri="{FF2B5EF4-FFF2-40B4-BE49-F238E27FC236}">
                <a16:creationId xmlns:a16="http://schemas.microsoft.com/office/drawing/2014/main" id="{54CD0EED-99A1-8271-C640-8CB2DAA7AE87}"/>
              </a:ext>
            </a:extLst>
          </p:cNvPr>
          <p:cNvCxnSpPr>
            <a:cxnSpLocks/>
          </p:cNvCxnSpPr>
          <p:nvPr userDrawn="1"/>
        </p:nvCxnSpPr>
        <p:spPr>
          <a:xfrm>
            <a:off x="4517520" y="20762835"/>
            <a:ext cx="2416680" cy="0"/>
          </a:xfrm>
          <a:prstGeom prst="straightConnector1">
            <a:avLst/>
          </a:prstGeom>
          <a:noFill/>
          <a:ln w="76196" cap="flat">
            <a:solidFill>
              <a:srgbClr val="FFCC66"/>
            </a:solidFill>
            <a:prstDash val="solid"/>
            <a:miter/>
          </a:ln>
        </p:spPr>
      </p:cxnSp>
      <p:sp>
        <p:nvSpPr>
          <p:cNvPr id="19" name="フローチャート: 結合子 54">
            <a:extLst>
              <a:ext uri="{FF2B5EF4-FFF2-40B4-BE49-F238E27FC236}">
                <a16:creationId xmlns:a16="http://schemas.microsoft.com/office/drawing/2014/main" id="{47E80491-5BF2-701A-E910-99A39C57877C}"/>
              </a:ext>
            </a:extLst>
          </p:cNvPr>
          <p:cNvSpPr/>
          <p:nvPr userDrawn="1"/>
        </p:nvSpPr>
        <p:spPr>
          <a:xfrm>
            <a:off x="13466993" y="9301881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1" cap="flat">
            <a:solidFill>
              <a:srgbClr val="FFF2C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20" name="テキスト ボックス 12">
            <a:extLst>
              <a:ext uri="{FF2B5EF4-FFF2-40B4-BE49-F238E27FC236}">
                <a16:creationId xmlns:a16="http://schemas.microsoft.com/office/drawing/2014/main" id="{0D6D4BA9-0CDC-A352-F2BC-452FE14DC9B9}"/>
              </a:ext>
            </a:extLst>
          </p:cNvPr>
          <p:cNvSpPr txBox="1"/>
          <p:nvPr userDrawn="1"/>
        </p:nvSpPr>
        <p:spPr>
          <a:xfrm>
            <a:off x="14609575" y="9179146"/>
            <a:ext cx="9029700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栄養成分</a:t>
            </a:r>
            <a:r>
              <a:rPr 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</a:t>
            </a: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1</a:t>
            </a: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人分あたり</a:t>
            </a:r>
            <a:r>
              <a:rPr 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)</a:t>
            </a:r>
          </a:p>
        </p:txBody>
      </p:sp>
      <p:sp>
        <p:nvSpPr>
          <p:cNvPr id="21" name="テキスト ボックス 55">
            <a:extLst>
              <a:ext uri="{FF2B5EF4-FFF2-40B4-BE49-F238E27FC236}">
                <a16:creationId xmlns:a16="http://schemas.microsoft.com/office/drawing/2014/main" id="{6BAAFC44-F3F6-ECD2-38EE-799893D6FBF0}"/>
              </a:ext>
            </a:extLst>
          </p:cNvPr>
          <p:cNvSpPr txBox="1"/>
          <p:nvPr userDrawn="1"/>
        </p:nvSpPr>
        <p:spPr>
          <a:xfrm>
            <a:off x="13034197" y="10418272"/>
            <a:ext cx="5054779" cy="613007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・エネルギー：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・たんぱく質：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・カリウム：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・リン：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・食塩：</a:t>
            </a:r>
            <a:endParaRPr lang="ja-JP" alt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22" name="テキスト ボックス 12">
            <a:extLst>
              <a:ext uri="{FF2B5EF4-FFF2-40B4-BE49-F238E27FC236}">
                <a16:creationId xmlns:a16="http://schemas.microsoft.com/office/drawing/2014/main" id="{21F3707F-3D18-4D36-6F41-DF918531CA48}"/>
              </a:ext>
            </a:extLst>
          </p:cNvPr>
          <p:cNvSpPr txBox="1"/>
          <p:nvPr userDrawn="1"/>
        </p:nvSpPr>
        <p:spPr>
          <a:xfrm>
            <a:off x="13913908" y="16913212"/>
            <a:ext cx="4715852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作業時間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23" name="テキスト ボックス 12">
            <a:extLst>
              <a:ext uri="{FF2B5EF4-FFF2-40B4-BE49-F238E27FC236}">
                <a16:creationId xmlns:a16="http://schemas.microsoft.com/office/drawing/2014/main" id="{CDB37142-2254-D212-BD7E-6DB70634D862}"/>
              </a:ext>
            </a:extLst>
          </p:cNvPr>
          <p:cNvSpPr txBox="1"/>
          <p:nvPr userDrawn="1"/>
        </p:nvSpPr>
        <p:spPr>
          <a:xfrm>
            <a:off x="13933301" y="18243405"/>
            <a:ext cx="5401357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価格</a:t>
            </a:r>
            <a:r>
              <a:rPr lang="en-US" altLang="ja-JP" sz="4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(1</a:t>
            </a:r>
            <a:r>
              <a:rPr lang="ja-JP" altLang="en-US" sz="4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食あたり</a:t>
            </a:r>
            <a:r>
              <a:rPr lang="en-US" altLang="ja-JP" sz="4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cxnSp>
        <p:nvCxnSpPr>
          <p:cNvPr id="24" name="直線コネクタ 56">
            <a:extLst>
              <a:ext uri="{FF2B5EF4-FFF2-40B4-BE49-F238E27FC236}">
                <a16:creationId xmlns:a16="http://schemas.microsoft.com/office/drawing/2014/main" id="{AD4C1638-CB35-79D2-D206-F1ACB7E7461D}"/>
              </a:ext>
            </a:extLst>
          </p:cNvPr>
          <p:cNvCxnSpPr/>
          <p:nvPr userDrawn="1"/>
        </p:nvCxnSpPr>
        <p:spPr>
          <a:xfrm>
            <a:off x="14457175" y="10206697"/>
            <a:ext cx="7749065" cy="0"/>
          </a:xfrm>
          <a:prstGeom prst="straightConnector1">
            <a:avLst/>
          </a:prstGeom>
          <a:noFill/>
          <a:ln w="76196" cap="flat">
            <a:solidFill>
              <a:srgbClr val="FFD966"/>
            </a:solidFill>
            <a:prstDash val="solid"/>
            <a:miter/>
          </a:ln>
        </p:spPr>
      </p:cxnSp>
      <p:sp>
        <p:nvSpPr>
          <p:cNvPr id="25" name="フローチャート: 結合子 54">
            <a:extLst>
              <a:ext uri="{FF2B5EF4-FFF2-40B4-BE49-F238E27FC236}">
                <a16:creationId xmlns:a16="http://schemas.microsoft.com/office/drawing/2014/main" id="{9E219B05-148E-5CDC-CE3C-201E27947F2A}"/>
              </a:ext>
            </a:extLst>
          </p:cNvPr>
          <p:cNvSpPr/>
          <p:nvPr userDrawn="1"/>
        </p:nvSpPr>
        <p:spPr>
          <a:xfrm>
            <a:off x="12789280" y="18366582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1" cap="flat">
            <a:solidFill>
              <a:srgbClr val="FFF2C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26" name="フローチャート: 結合子 54">
            <a:extLst>
              <a:ext uri="{FF2B5EF4-FFF2-40B4-BE49-F238E27FC236}">
                <a16:creationId xmlns:a16="http://schemas.microsoft.com/office/drawing/2014/main" id="{A39F86C2-53ED-464D-892E-097FB89F265F}"/>
              </a:ext>
            </a:extLst>
          </p:cNvPr>
          <p:cNvSpPr/>
          <p:nvPr userDrawn="1"/>
        </p:nvSpPr>
        <p:spPr>
          <a:xfrm>
            <a:off x="12789280" y="16979556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1" cap="flat">
            <a:solidFill>
              <a:srgbClr val="FFF2C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cxnSp>
        <p:nvCxnSpPr>
          <p:cNvPr id="27" name="直線コネクタ 56">
            <a:extLst>
              <a:ext uri="{FF2B5EF4-FFF2-40B4-BE49-F238E27FC236}">
                <a16:creationId xmlns:a16="http://schemas.microsoft.com/office/drawing/2014/main" id="{11E1827A-DB06-0E16-679F-A43C2DCBACD1}"/>
              </a:ext>
            </a:extLst>
          </p:cNvPr>
          <p:cNvCxnSpPr>
            <a:cxnSpLocks/>
          </p:cNvCxnSpPr>
          <p:nvPr userDrawn="1"/>
        </p:nvCxnSpPr>
        <p:spPr>
          <a:xfrm flipV="1">
            <a:off x="13952203" y="19237575"/>
            <a:ext cx="4320000" cy="31922"/>
          </a:xfrm>
          <a:prstGeom prst="straightConnector1">
            <a:avLst/>
          </a:prstGeom>
          <a:noFill/>
          <a:ln w="76196" cap="flat">
            <a:solidFill>
              <a:srgbClr val="FFD966"/>
            </a:solidFill>
            <a:prstDash val="solid"/>
            <a:miter/>
          </a:ln>
        </p:spPr>
      </p:cxnSp>
      <p:cxnSp>
        <p:nvCxnSpPr>
          <p:cNvPr id="28" name="直線コネクタ 56">
            <a:extLst>
              <a:ext uri="{FF2B5EF4-FFF2-40B4-BE49-F238E27FC236}">
                <a16:creationId xmlns:a16="http://schemas.microsoft.com/office/drawing/2014/main" id="{A16FB793-C34F-3DEB-F0BD-61E358D5AEB8}"/>
              </a:ext>
            </a:extLst>
          </p:cNvPr>
          <p:cNvCxnSpPr>
            <a:cxnSpLocks/>
          </p:cNvCxnSpPr>
          <p:nvPr userDrawn="1"/>
        </p:nvCxnSpPr>
        <p:spPr>
          <a:xfrm>
            <a:off x="13955966" y="17914185"/>
            <a:ext cx="3291131" cy="0"/>
          </a:xfrm>
          <a:prstGeom prst="straightConnector1">
            <a:avLst/>
          </a:prstGeom>
          <a:noFill/>
          <a:ln w="76196" cap="flat">
            <a:solidFill>
              <a:srgbClr val="FFD966"/>
            </a:solidFill>
            <a:prstDash val="solid"/>
            <a:miter/>
          </a:ln>
        </p:spPr>
      </p:cxnSp>
      <p:sp>
        <p:nvSpPr>
          <p:cNvPr id="29" name="テキスト ボックス 55">
            <a:extLst>
              <a:ext uri="{FF2B5EF4-FFF2-40B4-BE49-F238E27FC236}">
                <a16:creationId xmlns:a16="http://schemas.microsoft.com/office/drawing/2014/main" id="{DF9B6B53-881C-9304-E2FC-4FA110C993C6}"/>
              </a:ext>
            </a:extLst>
          </p:cNvPr>
          <p:cNvSpPr txBox="1"/>
          <p:nvPr userDrawn="1"/>
        </p:nvSpPr>
        <p:spPr>
          <a:xfrm>
            <a:off x="21982289" y="10418272"/>
            <a:ext cx="2346946" cy="87769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(kcal)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(g)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(mg)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(mg)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(g)</a:t>
            </a: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分</a:t>
            </a: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)</a:t>
            </a: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円</a:t>
            </a:r>
            <a:r>
              <a:rPr lang="en-US" alt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</p:spTree>
    <p:extLst>
      <p:ext uri="{BB962C8B-B14F-4D97-AF65-F5344CB8AC3E}">
        <p14:creationId xmlns:p14="http://schemas.microsoft.com/office/powerpoint/2010/main" val="47183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五方向 41">
            <a:extLst>
              <a:ext uri="{FF2B5EF4-FFF2-40B4-BE49-F238E27FC236}">
                <a16:creationId xmlns:a16="http://schemas.microsoft.com/office/drawing/2014/main" id="{881CC96E-FC60-2FEA-EA74-FB7C20EA3E65}"/>
              </a:ext>
            </a:extLst>
          </p:cNvPr>
          <p:cNvSpPr/>
          <p:nvPr/>
        </p:nvSpPr>
        <p:spPr>
          <a:xfrm rot="10799991">
            <a:off x="14770489" y="1432314"/>
            <a:ext cx="10340977" cy="34190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437"/>
              <a:gd name="f8" fmla="+- 0 0 -360"/>
              <a:gd name="f9" fmla="+- 0 0 -18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min f33 f32"/>
              <a:gd name="f38" fmla="+- f6 f36 0"/>
              <a:gd name="f39" fmla="*/ f37 f7 1"/>
              <a:gd name="f40" fmla="*/ f39 1 100000"/>
              <a:gd name="f41" fmla="*/ f38 f26 1"/>
              <a:gd name="f42" fmla="+- f29 0 f40"/>
              <a:gd name="f43" fmla="+- f42 f29 0"/>
              <a:gd name="f44" fmla="*/ f42 1 2"/>
              <a:gd name="f45" fmla="*/ f42 f26 1"/>
              <a:gd name="f46" fmla="*/ f43 1 2"/>
              <a:gd name="f47" fmla="*/ f44 f26 1"/>
              <a:gd name="f48" fmla="*/ f46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47" y="f31"/>
              </a:cxn>
              <a:cxn ang="f25">
                <a:pos x="f47" y="f34"/>
              </a:cxn>
            </a:cxnLst>
            <a:rect l="f31" t="f31" r="f48" b="f34"/>
            <a:pathLst>
              <a:path>
                <a:moveTo>
                  <a:pt x="f31" y="f31"/>
                </a:moveTo>
                <a:lnTo>
                  <a:pt x="f45" y="f31"/>
                </a:lnTo>
                <a:lnTo>
                  <a:pt x="f35" y="f41"/>
                </a:lnTo>
                <a:lnTo>
                  <a:pt x="f45" y="f34"/>
                </a:lnTo>
                <a:lnTo>
                  <a:pt x="f31" y="f34"/>
                </a:lnTo>
                <a:close/>
              </a:path>
            </a:pathLst>
          </a:custGeom>
          <a:solidFill>
            <a:srgbClr val="FFDDDD">
              <a:alpha val="7843"/>
            </a:srgbClr>
          </a:solidFill>
          <a:ln w="76196" cap="flat">
            <a:solidFill>
              <a:schemeClr val="accent2">
                <a:lumMod val="40000"/>
                <a:lumOff val="6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7D88954C-D769-59B1-DDD5-E06B8994C779}"/>
              </a:ext>
            </a:extLst>
          </p:cNvPr>
          <p:cNvSpPr/>
          <p:nvPr/>
        </p:nvSpPr>
        <p:spPr>
          <a:xfrm>
            <a:off x="454268" y="35707427"/>
            <a:ext cx="24291201" cy="13428000"/>
          </a:xfrm>
          <a:prstGeom prst="rect">
            <a:avLst/>
          </a:prstGeom>
          <a:solidFill>
            <a:srgbClr val="FFF2CC">
              <a:alpha val="18039"/>
            </a:srgbClr>
          </a:solidFill>
          <a:ln w="76196" cap="flat">
            <a:solidFill>
              <a:srgbClr val="FFF2CC">
                <a:alpha val="24000"/>
              </a:srgb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15" name="正方形/長方形 70">
            <a:extLst>
              <a:ext uri="{FF2B5EF4-FFF2-40B4-BE49-F238E27FC236}">
                <a16:creationId xmlns:a16="http://schemas.microsoft.com/office/drawing/2014/main" id="{177F81AC-E03C-C7C9-0BDE-5F5BDB7FFCAA}"/>
              </a:ext>
            </a:extLst>
          </p:cNvPr>
          <p:cNvSpPr/>
          <p:nvPr/>
        </p:nvSpPr>
        <p:spPr>
          <a:xfrm>
            <a:off x="454268" y="19663364"/>
            <a:ext cx="10188000" cy="15806025"/>
          </a:xfrm>
          <a:prstGeom prst="rect">
            <a:avLst/>
          </a:prstGeom>
          <a:noFill/>
          <a:ln w="76196" cap="flat">
            <a:solidFill>
              <a:srgbClr val="D9D9D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16" name="正方形/長方形 73">
            <a:extLst>
              <a:ext uri="{FF2B5EF4-FFF2-40B4-BE49-F238E27FC236}">
                <a16:creationId xmlns:a16="http://schemas.microsoft.com/office/drawing/2014/main" id="{1E7AFE2D-E8D2-036C-CC8B-6FCCF9F44F65}"/>
              </a:ext>
            </a:extLst>
          </p:cNvPr>
          <p:cNvSpPr/>
          <p:nvPr/>
        </p:nvSpPr>
        <p:spPr>
          <a:xfrm>
            <a:off x="10921469" y="19663364"/>
            <a:ext cx="13824000" cy="15806025"/>
          </a:xfrm>
          <a:prstGeom prst="rect">
            <a:avLst/>
          </a:prstGeom>
          <a:noFill/>
          <a:ln w="76196" cap="flat">
            <a:solidFill>
              <a:srgbClr val="D9D9D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17" name="テキスト ボックス 10">
            <a:extLst>
              <a:ext uri="{FF2B5EF4-FFF2-40B4-BE49-F238E27FC236}">
                <a16:creationId xmlns:a16="http://schemas.microsoft.com/office/drawing/2014/main" id="{F881155B-C720-C9FC-48F4-ED5584F3AC2D}"/>
              </a:ext>
            </a:extLst>
          </p:cNvPr>
          <p:cNvSpPr txBox="1"/>
          <p:nvPr/>
        </p:nvSpPr>
        <p:spPr>
          <a:xfrm>
            <a:off x="2729419" y="6287966"/>
            <a:ext cx="19301139" cy="2215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r>
              <a:rPr lang="en-US" altLang="ja-JP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メニュー名</a:t>
            </a:r>
            <a:r>
              <a:rPr lang="en-US" altLang="ja-JP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)</a:t>
            </a:r>
            <a:endParaRPr lang="en-US" sz="13800" b="1" i="0" u="none" strike="noStrike" kern="1200" cap="none" spc="0" baseline="0" dirty="0">
              <a:solidFill>
                <a:srgbClr val="FF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E14BD00-D85A-E3DA-B546-01D376394AC9}"/>
              </a:ext>
            </a:extLst>
          </p:cNvPr>
          <p:cNvSpPr txBox="1"/>
          <p:nvPr/>
        </p:nvSpPr>
        <p:spPr>
          <a:xfrm>
            <a:off x="800622" y="21927994"/>
            <a:ext cx="45407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食材２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食材３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416400E-825D-FC09-7D27-AFC7F9B2FBE0}"/>
              </a:ext>
            </a:extLst>
          </p:cNvPr>
          <p:cNvSpPr txBox="1"/>
          <p:nvPr/>
        </p:nvSpPr>
        <p:spPr>
          <a:xfrm>
            <a:off x="6283906" y="21932909"/>
            <a:ext cx="41382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分量１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分量２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分量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40C76A-E5A5-6819-E33B-F6162623D54D}"/>
              </a:ext>
            </a:extLst>
          </p:cNvPr>
          <p:cNvSpPr txBox="1"/>
          <p:nvPr/>
        </p:nvSpPr>
        <p:spPr>
          <a:xfrm>
            <a:off x="11186652" y="21927994"/>
            <a:ext cx="12565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①ここに入力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F3E17A3-0A16-0EAD-F5FA-0ECD04B1ABFB}"/>
              </a:ext>
            </a:extLst>
          </p:cNvPr>
          <p:cNvSpPr txBox="1"/>
          <p:nvPr/>
        </p:nvSpPr>
        <p:spPr>
          <a:xfrm>
            <a:off x="2010697" y="37473194"/>
            <a:ext cx="21418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ここに入力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色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kumimoji="1" lang="ja-JP" altLang="en-US" sz="6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文字の大きさ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を変えてインパクトをつけて</a:t>
            </a:r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A13057B-77B2-F1E4-E5FD-1F48F2BBD602}"/>
              </a:ext>
            </a:extLst>
          </p:cNvPr>
          <p:cNvSpPr txBox="1"/>
          <p:nvPr/>
        </p:nvSpPr>
        <p:spPr>
          <a:xfrm>
            <a:off x="11790530" y="32327755"/>
            <a:ext cx="124444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削除してください</a:t>
            </a:r>
            <a:r>
              <a:rPr lang="en-US" altLang="ja-JP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en-US" altLang="ja-JP" sz="44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＊≪下準備≫など項目わけして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＊フォントサイズや空白は適宜調整してください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8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材料と作り方、アピールポイントの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スペース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外枠含む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は可動します］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調整して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です］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ja-JP" altLang="en-US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8960A1E-7D78-1224-D96A-77B7E5BD62E4}"/>
              </a:ext>
            </a:extLst>
          </p:cNvPr>
          <p:cNvGrpSpPr/>
          <p:nvPr/>
        </p:nvGrpSpPr>
        <p:grpSpPr>
          <a:xfrm>
            <a:off x="1340436" y="35895012"/>
            <a:ext cx="10170893" cy="1107996"/>
            <a:chOff x="1340436" y="35895012"/>
            <a:chExt cx="10170893" cy="1107996"/>
          </a:xfrm>
        </p:grpSpPr>
        <p:sp>
          <p:nvSpPr>
            <p:cNvPr id="13" name="フローチャート: 結合子 47">
              <a:extLst>
                <a:ext uri="{FF2B5EF4-FFF2-40B4-BE49-F238E27FC236}">
                  <a16:creationId xmlns:a16="http://schemas.microsoft.com/office/drawing/2014/main" id="{F4B78CB3-6264-3EFE-E281-DE1ADD468DEB}"/>
                </a:ext>
              </a:extLst>
            </p:cNvPr>
            <p:cNvSpPr/>
            <p:nvPr/>
          </p:nvSpPr>
          <p:spPr>
            <a:xfrm>
              <a:off x="1340436" y="36078601"/>
              <a:ext cx="900000" cy="9000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1" cap="flat">
              <a:solidFill>
                <a:srgbClr val="FFF2C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游ゴシック" pitchFamily="34"/>
              </a:endParaRPr>
            </a:p>
          </p:txBody>
        </p:sp>
        <p:sp>
          <p:nvSpPr>
            <p:cNvPr id="19" name="テキスト ボックス 14">
              <a:extLst>
                <a:ext uri="{FF2B5EF4-FFF2-40B4-BE49-F238E27FC236}">
                  <a16:creationId xmlns:a16="http://schemas.microsoft.com/office/drawing/2014/main" id="{B0018FD7-B67F-F0A8-5D54-192C23038314}"/>
                </a:ext>
              </a:extLst>
            </p:cNvPr>
            <p:cNvSpPr txBox="1"/>
            <p:nvPr/>
          </p:nvSpPr>
          <p:spPr>
            <a:xfrm>
              <a:off x="2481629" y="35895012"/>
              <a:ext cx="9029700" cy="11079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ja-JP" sz="6600" b="1" i="0" u="none" strike="noStrike" kern="1200" cap="none" spc="0" baseline="0" dirty="0">
                  <a:solidFill>
                    <a:srgbClr val="000000"/>
                  </a:solidFill>
                  <a:uFillTx/>
                  <a:latin typeface="HG丸ｺﾞｼｯｸM-PRO" pitchFamily="50"/>
                  <a:ea typeface="HG丸ｺﾞｼｯｸM-PRO" pitchFamily="50"/>
                </a:rPr>
                <a:t>アピールポイント</a:t>
              </a:r>
              <a:endParaRPr lang="en-US" sz="66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endParaRPr>
            </a:p>
          </p:txBody>
        </p:sp>
        <p:cxnSp>
          <p:nvCxnSpPr>
            <p:cNvPr id="27" name="直線コネクタ 48">
              <a:extLst>
                <a:ext uri="{FF2B5EF4-FFF2-40B4-BE49-F238E27FC236}">
                  <a16:creationId xmlns:a16="http://schemas.microsoft.com/office/drawing/2014/main" id="{3673764C-AFC9-E831-5C64-20F51620019F}"/>
                </a:ext>
              </a:extLst>
            </p:cNvPr>
            <p:cNvCxnSpPr>
              <a:cxnSpLocks/>
            </p:cNvCxnSpPr>
            <p:nvPr/>
          </p:nvCxnSpPr>
          <p:spPr>
            <a:xfrm>
              <a:off x="2545161" y="37003008"/>
              <a:ext cx="6885199" cy="0"/>
            </a:xfrm>
            <a:prstGeom prst="straightConnector1">
              <a:avLst/>
            </a:prstGeom>
            <a:noFill/>
            <a:ln w="76196" cap="flat">
              <a:solidFill>
                <a:srgbClr val="FFD966"/>
              </a:solidFill>
              <a:prstDash val="solid"/>
              <a:miter/>
            </a:ln>
          </p:spPr>
        </p:cxnSp>
      </p:grpSp>
      <p:sp>
        <p:nvSpPr>
          <p:cNvPr id="31" name="テキスト ボックス 8">
            <a:extLst>
              <a:ext uri="{FF2B5EF4-FFF2-40B4-BE49-F238E27FC236}">
                <a16:creationId xmlns:a16="http://schemas.microsoft.com/office/drawing/2014/main" id="{B76F3A2A-64E6-B955-9B7E-D53577A8A799}"/>
              </a:ext>
            </a:extLst>
          </p:cNvPr>
          <p:cNvSpPr txBox="1"/>
          <p:nvPr/>
        </p:nvSpPr>
        <p:spPr>
          <a:xfrm>
            <a:off x="4736493" y="12388690"/>
            <a:ext cx="3889061" cy="17543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写真</a:t>
            </a:r>
            <a:endParaRPr lang="en-US" altLang="ja-JP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貼り付け</a:t>
            </a: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) </a:t>
            </a:r>
          </a:p>
        </p:txBody>
      </p:sp>
      <p:sp>
        <p:nvSpPr>
          <p:cNvPr id="33" name="正方形/長方形 53">
            <a:extLst>
              <a:ext uri="{FF2B5EF4-FFF2-40B4-BE49-F238E27FC236}">
                <a16:creationId xmlns:a16="http://schemas.microsoft.com/office/drawing/2014/main" id="{686861CA-20B7-ADFC-3519-8CE5FD83894E}"/>
              </a:ext>
            </a:extLst>
          </p:cNvPr>
          <p:cNvSpPr/>
          <p:nvPr/>
        </p:nvSpPr>
        <p:spPr>
          <a:xfrm>
            <a:off x="644767" y="9095149"/>
            <a:ext cx="11604737" cy="8457268"/>
          </a:xfrm>
          <a:prstGeom prst="rect">
            <a:avLst/>
          </a:prstGeom>
          <a:noFill/>
          <a:ln w="76196" cap="flat">
            <a:solidFill>
              <a:srgbClr val="D9D9D9"/>
            </a:solidFill>
            <a:custDash>
              <a:ds d="100000" sp="100000"/>
            </a:custDash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D507DB2-2629-1964-9940-06C9C639A8EF}"/>
              </a:ext>
            </a:extLst>
          </p:cNvPr>
          <p:cNvSpPr txBox="1"/>
          <p:nvPr/>
        </p:nvSpPr>
        <p:spPr>
          <a:xfrm>
            <a:off x="2527352" y="31586363"/>
            <a:ext cx="743610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削除してください</a:t>
            </a:r>
            <a:r>
              <a:rPr lang="en-US" altLang="ja-JP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＊大さじ小さじは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大１小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などで表記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＊グラムは小文字の</a:t>
            </a:r>
            <a:r>
              <a:rPr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</a:t>
            </a:r>
            <a:r>
              <a:rPr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で表記</a:t>
            </a:r>
            <a:endParaRPr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＊フォントサイズや空白は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適宜調整してください</a:t>
            </a:r>
            <a:endParaRPr kumimoji="1" lang="en-US" altLang="ja-JP" sz="48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55">
            <a:extLst>
              <a:ext uri="{FF2B5EF4-FFF2-40B4-BE49-F238E27FC236}">
                <a16:creationId xmlns:a16="http://schemas.microsoft.com/office/drawing/2014/main" id="{65AE2748-25A9-0924-D13C-70D02AFBB58B}"/>
              </a:ext>
            </a:extLst>
          </p:cNvPr>
          <p:cNvSpPr txBox="1"/>
          <p:nvPr/>
        </p:nvSpPr>
        <p:spPr>
          <a:xfrm>
            <a:off x="17453099" y="10418272"/>
            <a:ext cx="4061022" cy="87769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altLang="ja-JP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altLang="ja-JP" sz="5400" b="1" dirty="0">
              <a:solidFill>
                <a:srgbClr val="000000"/>
              </a:solidFill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12E8DEF-0FDD-2919-823D-6AE1CA664F78}"/>
              </a:ext>
            </a:extLst>
          </p:cNvPr>
          <p:cNvSpPr txBox="1"/>
          <p:nvPr/>
        </p:nvSpPr>
        <p:spPr>
          <a:xfrm>
            <a:off x="1560697" y="20794851"/>
            <a:ext cx="8846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〖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メイン献立名を入力</a:t>
            </a:r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〗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3CB0656-A90E-1D24-700A-8EDAE9B1854D}"/>
              </a:ext>
            </a:extLst>
          </p:cNvPr>
          <p:cNvSpPr txBox="1"/>
          <p:nvPr/>
        </p:nvSpPr>
        <p:spPr>
          <a:xfrm>
            <a:off x="13482316" y="20799766"/>
            <a:ext cx="8846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〖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メイン献立名を入力</a:t>
            </a:r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〗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62C5890-A0B1-9AB0-9112-1160BBF6D006}"/>
              </a:ext>
            </a:extLst>
          </p:cNvPr>
          <p:cNvSpPr txBox="1"/>
          <p:nvPr/>
        </p:nvSpPr>
        <p:spPr>
          <a:xfrm>
            <a:off x="805537" y="28953154"/>
            <a:ext cx="45407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食材２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食材３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5B13F1B-1FA3-63D7-5575-379758521D39}"/>
              </a:ext>
            </a:extLst>
          </p:cNvPr>
          <p:cNvSpPr txBox="1"/>
          <p:nvPr/>
        </p:nvSpPr>
        <p:spPr>
          <a:xfrm>
            <a:off x="6288821" y="28958069"/>
            <a:ext cx="41382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分量１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分量２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分量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AC614D3-B7B6-337B-0A4D-C69AE1C48F71}"/>
              </a:ext>
            </a:extLst>
          </p:cNvPr>
          <p:cNvSpPr txBox="1"/>
          <p:nvPr/>
        </p:nvSpPr>
        <p:spPr>
          <a:xfrm>
            <a:off x="11191567" y="28953154"/>
            <a:ext cx="12565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①ここに入力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5C9D876-E0CB-A270-E9E7-F776BAA6064F}"/>
              </a:ext>
            </a:extLst>
          </p:cNvPr>
          <p:cNvSpPr txBox="1"/>
          <p:nvPr/>
        </p:nvSpPr>
        <p:spPr>
          <a:xfrm>
            <a:off x="1565612" y="27820011"/>
            <a:ext cx="8846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〖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副菜献立名を入力</a:t>
            </a:r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〗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B50B857-BA29-61E4-EE3D-F8D5354297E8}"/>
              </a:ext>
            </a:extLst>
          </p:cNvPr>
          <p:cNvSpPr txBox="1"/>
          <p:nvPr/>
        </p:nvSpPr>
        <p:spPr>
          <a:xfrm>
            <a:off x="13487231" y="27824926"/>
            <a:ext cx="8846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〖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副菜献立名を入力</a:t>
            </a:r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〗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テキスト ボックス 11">
            <a:extLst>
              <a:ext uri="{FF2B5EF4-FFF2-40B4-BE49-F238E27FC236}">
                <a16:creationId xmlns:a16="http://schemas.microsoft.com/office/drawing/2014/main" id="{6980FA6E-E866-8B68-7FFE-C7C2F718B681}"/>
              </a:ext>
            </a:extLst>
          </p:cNvPr>
          <p:cNvSpPr txBox="1"/>
          <p:nvPr/>
        </p:nvSpPr>
        <p:spPr>
          <a:xfrm>
            <a:off x="15815325" y="1900247"/>
            <a:ext cx="8610603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氏名：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48" name="テキスト ボックス 18">
            <a:extLst>
              <a:ext uri="{FF2B5EF4-FFF2-40B4-BE49-F238E27FC236}">
                <a16:creationId xmlns:a16="http://schemas.microsoft.com/office/drawing/2014/main" id="{74EDBD8B-1889-E08E-F199-0C0D3DD56655}"/>
              </a:ext>
            </a:extLst>
          </p:cNvPr>
          <p:cNvSpPr txBox="1"/>
          <p:nvPr/>
        </p:nvSpPr>
        <p:spPr>
          <a:xfrm>
            <a:off x="15815325" y="3369924"/>
            <a:ext cx="8873474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所属</a:t>
            </a:r>
            <a:r>
              <a:rPr lang="ja-JP" altLang="en-US" sz="6000" b="1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：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</p:spTree>
    <p:extLst>
      <p:ext uri="{BB962C8B-B14F-4D97-AF65-F5344CB8AC3E}">
        <p14:creationId xmlns:p14="http://schemas.microsoft.com/office/powerpoint/2010/main" val="160448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</TotalTime>
  <Words>210</Words>
  <Application>Microsoft Office PowerPoint</Application>
  <PresentationFormat>ユーザー設定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中村クリニック</dc:creator>
  <cp:lastModifiedBy>tamiko_0406@yahoo.co.jp</cp:lastModifiedBy>
  <cp:revision>3</cp:revision>
  <dcterms:created xsi:type="dcterms:W3CDTF">2024-01-29T04:10:14Z</dcterms:created>
  <dcterms:modified xsi:type="dcterms:W3CDTF">2024-02-09T05:52:44Z</dcterms:modified>
</cp:coreProperties>
</file>