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5199975" cy="5039995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CF737E-ECD3-4AA3-81FC-EC25417D06EB}" v="5" dt="2024-02-07T07:21:20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4" d="100"/>
          <a:sy n="14" d="100"/>
        </p:scale>
        <p:origin x="212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869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757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91B720-06E2-2DD4-860F-459DF5317726}"/>
              </a:ext>
            </a:extLst>
          </p:cNvPr>
          <p:cNvSpPr/>
          <p:nvPr userDrawn="1"/>
        </p:nvSpPr>
        <p:spPr>
          <a:xfrm>
            <a:off x="-21303" y="240452"/>
            <a:ext cx="25199975" cy="8840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1D63EF4-8D37-7414-85E3-6FB5FC729718}"/>
              </a:ext>
            </a:extLst>
          </p:cNvPr>
          <p:cNvSpPr/>
          <p:nvPr userDrawn="1"/>
        </p:nvSpPr>
        <p:spPr>
          <a:xfrm>
            <a:off x="29497" y="-72542"/>
            <a:ext cx="25199975" cy="88401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矢印: 五方向 24">
            <a:extLst>
              <a:ext uri="{FF2B5EF4-FFF2-40B4-BE49-F238E27FC236}">
                <a16:creationId xmlns:a16="http://schemas.microsoft.com/office/drawing/2014/main" id="{29B6566A-11C3-21D3-126B-F7A2A49B832D}"/>
              </a:ext>
            </a:extLst>
          </p:cNvPr>
          <p:cNvSpPr/>
          <p:nvPr userDrawn="1"/>
        </p:nvSpPr>
        <p:spPr>
          <a:xfrm>
            <a:off x="-42606" y="-85651"/>
            <a:ext cx="13278322" cy="415468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28874"/>
              <a:gd name="f8" fmla="+- 0 0 -360"/>
              <a:gd name="f9" fmla="+- 0 0 -180"/>
              <a:gd name="f10" fmla="abs f3"/>
              <a:gd name="f11" fmla="abs f4"/>
              <a:gd name="f12" fmla="abs f5"/>
              <a:gd name="f13" fmla="*/ f8 f0 1"/>
              <a:gd name="f14" fmla="*/ f9 f0 1"/>
              <a:gd name="f15" fmla="?: f10 f3 1"/>
              <a:gd name="f16" fmla="?: f11 f4 1"/>
              <a:gd name="f17" fmla="?: f12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+- f30 0 f6"/>
              <a:gd name="f33" fmla="+- f29 0 f6"/>
              <a:gd name="f34" fmla="*/ f30 f26 1"/>
              <a:gd name="f35" fmla="*/ f29 f26 1"/>
              <a:gd name="f36" fmla="*/ f32 1 2"/>
              <a:gd name="f37" fmla="min f33 f32"/>
              <a:gd name="f38" fmla="+- f6 f36 0"/>
              <a:gd name="f39" fmla="*/ f37 f7 1"/>
              <a:gd name="f40" fmla="*/ f39 1 100000"/>
              <a:gd name="f41" fmla="*/ f38 f26 1"/>
              <a:gd name="f42" fmla="+- f29 0 f40"/>
              <a:gd name="f43" fmla="+- f42 f29 0"/>
              <a:gd name="f44" fmla="*/ f42 1 2"/>
              <a:gd name="f45" fmla="*/ f42 f26 1"/>
              <a:gd name="f46" fmla="*/ f43 1 2"/>
              <a:gd name="f47" fmla="*/ f44 f26 1"/>
              <a:gd name="f48" fmla="*/ f46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47" y="f31"/>
              </a:cxn>
              <a:cxn ang="f25">
                <a:pos x="f47" y="f34"/>
              </a:cxn>
            </a:cxnLst>
            <a:rect l="f31" t="f31" r="f48" b="f34"/>
            <a:pathLst>
              <a:path>
                <a:moveTo>
                  <a:pt x="f31" y="f31"/>
                </a:moveTo>
                <a:lnTo>
                  <a:pt x="f45" y="f31"/>
                </a:lnTo>
                <a:lnTo>
                  <a:pt x="f35" y="f41"/>
                </a:lnTo>
                <a:lnTo>
                  <a:pt x="f45" y="f34"/>
                </a:lnTo>
                <a:lnTo>
                  <a:pt x="f31" y="f34"/>
                </a:lnTo>
                <a:close/>
              </a:path>
            </a:pathLst>
          </a:custGeom>
          <a:solidFill>
            <a:srgbClr val="66CCFF"/>
          </a:solidFill>
          <a:ln w="12701" cap="flat">
            <a:solidFill>
              <a:srgbClr val="D6EBF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游ゴシック" pitchFamily="34"/>
            </a:endParaRPr>
          </a:p>
        </p:txBody>
      </p:sp>
      <p:sp>
        <p:nvSpPr>
          <p:cNvPr id="11" name="テキスト ボックス 6">
            <a:extLst>
              <a:ext uri="{FF2B5EF4-FFF2-40B4-BE49-F238E27FC236}">
                <a16:creationId xmlns:a16="http://schemas.microsoft.com/office/drawing/2014/main" id="{677BD2A4-B6E8-47B4-F027-238F43C5C20F}"/>
              </a:ext>
            </a:extLst>
          </p:cNvPr>
          <p:cNvSpPr txBox="1"/>
          <p:nvPr userDrawn="1"/>
        </p:nvSpPr>
        <p:spPr>
          <a:xfrm>
            <a:off x="774048" y="43347"/>
            <a:ext cx="9632829" cy="35394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72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第</a:t>
            </a:r>
            <a:r>
              <a:rPr lang="en-US" sz="72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12</a:t>
            </a:r>
            <a:r>
              <a:rPr lang="ja-JP" sz="72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回</a:t>
            </a:r>
            <a:endParaRPr lang="en-US" sz="72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72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日本腎栄養代謝研究会</a:t>
            </a:r>
            <a:endParaRPr lang="en-US" sz="72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80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レシピコンテスト</a:t>
            </a:r>
          </a:p>
        </p:txBody>
      </p:sp>
      <p:sp>
        <p:nvSpPr>
          <p:cNvPr id="12" name="テキスト ボックス 9">
            <a:extLst>
              <a:ext uri="{FF2B5EF4-FFF2-40B4-BE49-F238E27FC236}">
                <a16:creationId xmlns:a16="http://schemas.microsoft.com/office/drawing/2014/main" id="{D9B80164-5434-28A7-933C-D178D2FABD13}"/>
              </a:ext>
            </a:extLst>
          </p:cNvPr>
          <p:cNvSpPr txBox="1"/>
          <p:nvPr userDrawn="1"/>
        </p:nvSpPr>
        <p:spPr>
          <a:xfrm>
            <a:off x="790700" y="4025866"/>
            <a:ext cx="22438432" cy="203132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ja-JP" sz="60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 </a:t>
            </a:r>
            <a:r>
              <a:rPr lang="ja-JP" sz="60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部門</a:t>
            </a:r>
            <a:r>
              <a:rPr lang="ja-JP" altLang="en-US" sz="60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②</a:t>
            </a:r>
            <a:r>
              <a:rPr lang="en-US" altLang="ja-JP" sz="60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 </a:t>
            </a:r>
            <a:r>
              <a:rPr lang="ja-JP" altLang="en-US" sz="60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透析期</a:t>
            </a:r>
            <a:endParaRPr lang="en-US" altLang="ja-JP" sz="60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60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 </a:t>
            </a:r>
            <a:r>
              <a:rPr lang="ja-JP" altLang="en-US" sz="66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ご飯がすすむ 減塩レシピ</a:t>
            </a:r>
            <a:endParaRPr lang="en-US" sz="60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382B441-8A5E-71B4-69FD-78C3B4275721}"/>
              </a:ext>
            </a:extLst>
          </p:cNvPr>
          <p:cNvSpPr/>
          <p:nvPr userDrawn="1"/>
        </p:nvSpPr>
        <p:spPr>
          <a:xfrm>
            <a:off x="0" y="49190349"/>
            <a:ext cx="25199975" cy="8840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5893028-373B-825E-6C27-DFBD90DF6E1B}"/>
              </a:ext>
            </a:extLst>
          </p:cNvPr>
          <p:cNvSpPr/>
          <p:nvPr userDrawn="1"/>
        </p:nvSpPr>
        <p:spPr>
          <a:xfrm>
            <a:off x="8194" y="49545949"/>
            <a:ext cx="25199975" cy="88401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2">
            <a:extLst>
              <a:ext uri="{FF2B5EF4-FFF2-40B4-BE49-F238E27FC236}">
                <a16:creationId xmlns:a16="http://schemas.microsoft.com/office/drawing/2014/main" id="{5276CA16-686C-2943-5CA9-12F2B973427E}"/>
              </a:ext>
            </a:extLst>
          </p:cNvPr>
          <p:cNvSpPr txBox="1"/>
          <p:nvPr userDrawn="1"/>
        </p:nvSpPr>
        <p:spPr>
          <a:xfrm>
            <a:off x="14609575" y="9179146"/>
            <a:ext cx="9029700" cy="9233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栄養成分</a:t>
            </a:r>
            <a:r>
              <a:rPr lang="en-US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(</a:t>
            </a:r>
            <a:r>
              <a:rPr lang="en-US" altLang="ja-JP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1</a:t>
            </a:r>
            <a:r>
              <a:rPr lang="ja-JP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人分あたり</a:t>
            </a:r>
            <a:r>
              <a:rPr lang="en-US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)</a:t>
            </a:r>
          </a:p>
        </p:txBody>
      </p:sp>
      <p:sp>
        <p:nvSpPr>
          <p:cNvPr id="3" name="テキスト ボックス 68">
            <a:extLst>
              <a:ext uri="{FF2B5EF4-FFF2-40B4-BE49-F238E27FC236}">
                <a16:creationId xmlns:a16="http://schemas.microsoft.com/office/drawing/2014/main" id="{561A7EBD-A179-B3D1-CC72-4286A45819AC}"/>
              </a:ext>
            </a:extLst>
          </p:cNvPr>
          <p:cNvSpPr txBox="1"/>
          <p:nvPr userDrawn="1"/>
        </p:nvSpPr>
        <p:spPr>
          <a:xfrm>
            <a:off x="4874133" y="19699811"/>
            <a:ext cx="2732620" cy="10156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60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材料</a:t>
            </a:r>
            <a:endParaRPr lang="en-US" sz="60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  <p:sp>
        <p:nvSpPr>
          <p:cNvPr id="4" name="テキスト ボックス 69">
            <a:extLst>
              <a:ext uri="{FF2B5EF4-FFF2-40B4-BE49-F238E27FC236}">
                <a16:creationId xmlns:a16="http://schemas.microsoft.com/office/drawing/2014/main" id="{3D287F03-C5BA-B55E-FF0B-381A1BD47ED3}"/>
              </a:ext>
            </a:extLst>
          </p:cNvPr>
          <p:cNvSpPr txBox="1"/>
          <p:nvPr userDrawn="1"/>
        </p:nvSpPr>
        <p:spPr>
          <a:xfrm>
            <a:off x="16115730" y="19699811"/>
            <a:ext cx="2543339" cy="10156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60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作り方</a:t>
            </a:r>
            <a:endParaRPr lang="en-US" sz="60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  <p:sp>
        <p:nvSpPr>
          <p:cNvPr id="5" name="テキスト ボックス 12">
            <a:extLst>
              <a:ext uri="{FF2B5EF4-FFF2-40B4-BE49-F238E27FC236}">
                <a16:creationId xmlns:a16="http://schemas.microsoft.com/office/drawing/2014/main" id="{C61A74C6-AA5A-E7E5-8BD5-1493FA06CF89}"/>
              </a:ext>
            </a:extLst>
          </p:cNvPr>
          <p:cNvSpPr txBox="1"/>
          <p:nvPr userDrawn="1"/>
        </p:nvSpPr>
        <p:spPr>
          <a:xfrm>
            <a:off x="13913908" y="16913212"/>
            <a:ext cx="4715852" cy="9233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作業時間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  <p:sp>
        <p:nvSpPr>
          <p:cNvPr id="6" name="テキスト ボックス 12">
            <a:extLst>
              <a:ext uri="{FF2B5EF4-FFF2-40B4-BE49-F238E27FC236}">
                <a16:creationId xmlns:a16="http://schemas.microsoft.com/office/drawing/2014/main" id="{5F498BC3-4299-372F-1750-5864B782E0B0}"/>
              </a:ext>
            </a:extLst>
          </p:cNvPr>
          <p:cNvSpPr txBox="1"/>
          <p:nvPr userDrawn="1"/>
        </p:nvSpPr>
        <p:spPr>
          <a:xfrm>
            <a:off x="13933301" y="18243405"/>
            <a:ext cx="5401357" cy="9233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価格</a:t>
            </a:r>
            <a:r>
              <a:rPr lang="en-US" altLang="ja-JP" sz="4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(1</a:t>
            </a:r>
            <a:r>
              <a:rPr lang="ja-JP" altLang="en-US" sz="4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食あたり</a:t>
            </a:r>
            <a:r>
              <a:rPr lang="en-US" altLang="ja-JP" sz="4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)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  <p:sp>
        <p:nvSpPr>
          <p:cNvPr id="15" name="テキスト ボックス 13">
            <a:extLst>
              <a:ext uri="{FF2B5EF4-FFF2-40B4-BE49-F238E27FC236}">
                <a16:creationId xmlns:a16="http://schemas.microsoft.com/office/drawing/2014/main" id="{EAF5E5BD-E674-956C-E33B-9C12E2E7AC93}"/>
              </a:ext>
            </a:extLst>
          </p:cNvPr>
          <p:cNvSpPr txBox="1"/>
          <p:nvPr userDrawn="1"/>
        </p:nvSpPr>
        <p:spPr>
          <a:xfrm>
            <a:off x="2638890" y="18028485"/>
            <a:ext cx="6480828" cy="11079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66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材料・作り方</a:t>
            </a:r>
            <a:endParaRPr lang="en-US" sz="66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  <p:cxnSp>
        <p:nvCxnSpPr>
          <p:cNvPr id="16" name="直線コネクタ 83">
            <a:extLst>
              <a:ext uri="{FF2B5EF4-FFF2-40B4-BE49-F238E27FC236}">
                <a16:creationId xmlns:a16="http://schemas.microsoft.com/office/drawing/2014/main" id="{3A5B8313-112A-4B14-E79F-2410EEFF2DA7}"/>
              </a:ext>
            </a:extLst>
          </p:cNvPr>
          <p:cNvCxnSpPr>
            <a:cxnSpLocks/>
          </p:cNvCxnSpPr>
          <p:nvPr userDrawn="1"/>
        </p:nvCxnSpPr>
        <p:spPr>
          <a:xfrm>
            <a:off x="16140208" y="20749317"/>
            <a:ext cx="2560745" cy="0"/>
          </a:xfrm>
          <a:prstGeom prst="straightConnector1">
            <a:avLst/>
          </a:prstGeom>
          <a:noFill/>
          <a:ln w="76196" cap="flat">
            <a:solidFill>
              <a:schemeClr val="accent1">
                <a:lumMod val="40000"/>
                <a:lumOff val="60000"/>
              </a:schemeClr>
            </a:solidFill>
            <a:prstDash val="solid"/>
            <a:miter/>
          </a:ln>
        </p:spPr>
      </p:cxnSp>
      <p:cxnSp>
        <p:nvCxnSpPr>
          <p:cNvPr id="17" name="直線コネクタ 86">
            <a:extLst>
              <a:ext uri="{FF2B5EF4-FFF2-40B4-BE49-F238E27FC236}">
                <a16:creationId xmlns:a16="http://schemas.microsoft.com/office/drawing/2014/main" id="{171284F4-69EE-34DF-C95E-A1FCB515D8B6}"/>
              </a:ext>
            </a:extLst>
          </p:cNvPr>
          <p:cNvCxnSpPr/>
          <p:nvPr userDrawn="1"/>
        </p:nvCxnSpPr>
        <p:spPr>
          <a:xfrm>
            <a:off x="4665005" y="20719820"/>
            <a:ext cx="2145886" cy="0"/>
          </a:xfrm>
          <a:prstGeom prst="straightConnector1">
            <a:avLst/>
          </a:prstGeom>
          <a:noFill/>
          <a:ln w="76196" cap="flat">
            <a:solidFill>
              <a:schemeClr val="accent1">
                <a:lumMod val="40000"/>
                <a:lumOff val="60000"/>
              </a:schemeClr>
            </a:solidFill>
            <a:prstDash val="solid"/>
            <a:miter/>
          </a:ln>
        </p:spPr>
      </p:cxnSp>
      <p:cxnSp>
        <p:nvCxnSpPr>
          <p:cNvPr id="18" name="直線コネクタ 42">
            <a:extLst>
              <a:ext uri="{FF2B5EF4-FFF2-40B4-BE49-F238E27FC236}">
                <a16:creationId xmlns:a16="http://schemas.microsoft.com/office/drawing/2014/main" id="{AAE9D4C6-761E-9853-9948-1F5DD9C5EDD3}"/>
              </a:ext>
            </a:extLst>
          </p:cNvPr>
          <p:cNvCxnSpPr>
            <a:cxnSpLocks/>
          </p:cNvCxnSpPr>
          <p:nvPr userDrawn="1"/>
        </p:nvCxnSpPr>
        <p:spPr>
          <a:xfrm>
            <a:off x="2639570" y="8567434"/>
            <a:ext cx="19468800" cy="0"/>
          </a:xfrm>
          <a:prstGeom prst="straightConnector1">
            <a:avLst/>
          </a:prstGeom>
          <a:noFill/>
          <a:ln w="76196" cap="flat">
            <a:solidFill>
              <a:schemeClr val="accent1">
                <a:lumMod val="40000"/>
                <a:lumOff val="60000"/>
              </a:schemeClr>
            </a:solidFill>
            <a:prstDash val="solid"/>
            <a:miter/>
          </a:ln>
        </p:spPr>
      </p:cxnSp>
      <p:cxnSp>
        <p:nvCxnSpPr>
          <p:cNvPr id="19" name="直線コネクタ 56">
            <a:extLst>
              <a:ext uri="{FF2B5EF4-FFF2-40B4-BE49-F238E27FC236}">
                <a16:creationId xmlns:a16="http://schemas.microsoft.com/office/drawing/2014/main" id="{2D961CF9-9A65-5D18-D718-08D87055ADCE}"/>
              </a:ext>
            </a:extLst>
          </p:cNvPr>
          <p:cNvCxnSpPr/>
          <p:nvPr userDrawn="1"/>
        </p:nvCxnSpPr>
        <p:spPr>
          <a:xfrm>
            <a:off x="14562800" y="10115424"/>
            <a:ext cx="7749065" cy="0"/>
          </a:xfrm>
          <a:prstGeom prst="straightConnector1">
            <a:avLst/>
          </a:prstGeom>
          <a:noFill/>
          <a:ln w="76196" cap="flat">
            <a:solidFill>
              <a:schemeClr val="accent1">
                <a:lumMod val="40000"/>
                <a:lumOff val="60000"/>
              </a:schemeClr>
            </a:solidFill>
            <a:prstDash val="solid"/>
            <a:miter/>
          </a:ln>
        </p:spPr>
      </p:cxnSp>
      <p:cxnSp>
        <p:nvCxnSpPr>
          <p:cNvPr id="20" name="直線コネクタ 62">
            <a:extLst>
              <a:ext uri="{FF2B5EF4-FFF2-40B4-BE49-F238E27FC236}">
                <a16:creationId xmlns:a16="http://schemas.microsoft.com/office/drawing/2014/main" id="{B355649B-580D-ACA3-0B97-920D2462D5D0}"/>
              </a:ext>
            </a:extLst>
          </p:cNvPr>
          <p:cNvCxnSpPr>
            <a:cxnSpLocks/>
          </p:cNvCxnSpPr>
          <p:nvPr userDrawn="1"/>
        </p:nvCxnSpPr>
        <p:spPr>
          <a:xfrm>
            <a:off x="2574768" y="19242015"/>
            <a:ext cx="5979298" cy="887"/>
          </a:xfrm>
          <a:prstGeom prst="straightConnector1">
            <a:avLst/>
          </a:prstGeom>
          <a:noFill/>
          <a:ln w="76196" cap="flat">
            <a:solidFill>
              <a:schemeClr val="accent1">
                <a:lumMod val="40000"/>
                <a:lumOff val="60000"/>
              </a:schemeClr>
            </a:solidFill>
            <a:prstDash val="solid"/>
            <a:miter/>
          </a:ln>
        </p:spPr>
      </p:cxnSp>
      <p:sp>
        <p:nvSpPr>
          <p:cNvPr id="21" name="フローチャート: 結合子 1">
            <a:extLst>
              <a:ext uri="{FF2B5EF4-FFF2-40B4-BE49-F238E27FC236}">
                <a16:creationId xmlns:a16="http://schemas.microsoft.com/office/drawing/2014/main" id="{D31CEB31-2A02-300A-8A5A-C299917C7ECC}"/>
              </a:ext>
            </a:extLst>
          </p:cNvPr>
          <p:cNvSpPr/>
          <p:nvPr userDrawn="1"/>
        </p:nvSpPr>
        <p:spPr>
          <a:xfrm>
            <a:off x="13504376" y="9243531"/>
            <a:ext cx="900000" cy="9000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1" cap="flat">
            <a:noFill/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  <a:ea typeface="游ゴシック" pitchFamily="34"/>
            </a:endParaRPr>
          </a:p>
        </p:txBody>
      </p:sp>
      <p:sp>
        <p:nvSpPr>
          <p:cNvPr id="22" name="フローチャート: 結合子 1">
            <a:extLst>
              <a:ext uri="{FF2B5EF4-FFF2-40B4-BE49-F238E27FC236}">
                <a16:creationId xmlns:a16="http://schemas.microsoft.com/office/drawing/2014/main" id="{39C7302C-0DFD-76DE-F97D-C6E8130D34A8}"/>
              </a:ext>
            </a:extLst>
          </p:cNvPr>
          <p:cNvSpPr/>
          <p:nvPr userDrawn="1"/>
        </p:nvSpPr>
        <p:spPr>
          <a:xfrm>
            <a:off x="1489195" y="18198417"/>
            <a:ext cx="900000" cy="9000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1" cap="flat">
            <a:noFill/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  <a:ea typeface="游ゴシック" pitchFamily="34"/>
            </a:endParaRPr>
          </a:p>
        </p:txBody>
      </p:sp>
      <p:sp>
        <p:nvSpPr>
          <p:cNvPr id="23" name="フローチャート: 結合子 1">
            <a:extLst>
              <a:ext uri="{FF2B5EF4-FFF2-40B4-BE49-F238E27FC236}">
                <a16:creationId xmlns:a16="http://schemas.microsoft.com/office/drawing/2014/main" id="{8D8915D3-1304-A385-A054-7A236C045D94}"/>
              </a:ext>
            </a:extLst>
          </p:cNvPr>
          <p:cNvSpPr/>
          <p:nvPr userDrawn="1"/>
        </p:nvSpPr>
        <p:spPr>
          <a:xfrm>
            <a:off x="12934175" y="18388917"/>
            <a:ext cx="900000" cy="9000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1" cap="flat">
            <a:noFill/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  <a:ea typeface="游ゴシック" pitchFamily="34"/>
            </a:endParaRPr>
          </a:p>
        </p:txBody>
      </p:sp>
      <p:sp>
        <p:nvSpPr>
          <p:cNvPr id="24" name="フローチャート: 結合子 1">
            <a:extLst>
              <a:ext uri="{FF2B5EF4-FFF2-40B4-BE49-F238E27FC236}">
                <a16:creationId xmlns:a16="http://schemas.microsoft.com/office/drawing/2014/main" id="{A9BD5DC8-FD33-680C-4832-22B8D07E9964}"/>
              </a:ext>
            </a:extLst>
          </p:cNvPr>
          <p:cNvSpPr/>
          <p:nvPr userDrawn="1"/>
        </p:nvSpPr>
        <p:spPr>
          <a:xfrm>
            <a:off x="12934175" y="17007617"/>
            <a:ext cx="900000" cy="9000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1" cap="flat">
            <a:noFill/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  <a:ea typeface="游ゴシック" pitchFamily="34"/>
            </a:endParaRPr>
          </a:p>
        </p:txBody>
      </p:sp>
      <p:cxnSp>
        <p:nvCxnSpPr>
          <p:cNvPr id="25" name="直線コネクタ 62">
            <a:extLst>
              <a:ext uri="{FF2B5EF4-FFF2-40B4-BE49-F238E27FC236}">
                <a16:creationId xmlns:a16="http://schemas.microsoft.com/office/drawing/2014/main" id="{2B2488B0-1850-D76D-D186-741130A6DEF8}"/>
              </a:ext>
            </a:extLst>
          </p:cNvPr>
          <p:cNvCxnSpPr>
            <a:cxnSpLocks/>
          </p:cNvCxnSpPr>
          <p:nvPr userDrawn="1"/>
        </p:nvCxnSpPr>
        <p:spPr>
          <a:xfrm flipV="1">
            <a:off x="14110468" y="19224724"/>
            <a:ext cx="4320000" cy="25090"/>
          </a:xfrm>
          <a:prstGeom prst="straightConnector1">
            <a:avLst/>
          </a:prstGeom>
          <a:noFill/>
          <a:ln w="76196" cap="flat">
            <a:solidFill>
              <a:schemeClr val="accent1">
                <a:lumMod val="40000"/>
                <a:lumOff val="60000"/>
              </a:schemeClr>
            </a:solidFill>
            <a:prstDash val="solid"/>
            <a:miter/>
          </a:ln>
        </p:spPr>
      </p:cxnSp>
      <p:cxnSp>
        <p:nvCxnSpPr>
          <p:cNvPr id="26" name="直線コネクタ 62">
            <a:extLst>
              <a:ext uri="{FF2B5EF4-FFF2-40B4-BE49-F238E27FC236}">
                <a16:creationId xmlns:a16="http://schemas.microsoft.com/office/drawing/2014/main" id="{247A559F-AF1D-5E59-F9DE-E0C569F10C5C}"/>
              </a:ext>
            </a:extLst>
          </p:cNvPr>
          <p:cNvCxnSpPr>
            <a:cxnSpLocks/>
          </p:cNvCxnSpPr>
          <p:nvPr userDrawn="1"/>
        </p:nvCxnSpPr>
        <p:spPr>
          <a:xfrm flipV="1">
            <a:off x="14174377" y="17880214"/>
            <a:ext cx="2985350" cy="14882"/>
          </a:xfrm>
          <a:prstGeom prst="straightConnector1">
            <a:avLst/>
          </a:prstGeom>
          <a:noFill/>
          <a:ln w="76196" cap="flat">
            <a:solidFill>
              <a:schemeClr val="accent1">
                <a:lumMod val="40000"/>
                <a:lumOff val="60000"/>
              </a:schemeClr>
            </a:solidFill>
            <a:prstDash val="solid"/>
            <a:miter/>
          </a:ln>
        </p:spPr>
      </p:cxnSp>
      <p:sp>
        <p:nvSpPr>
          <p:cNvPr id="29" name="テキスト ボックス 55">
            <a:extLst>
              <a:ext uri="{FF2B5EF4-FFF2-40B4-BE49-F238E27FC236}">
                <a16:creationId xmlns:a16="http://schemas.microsoft.com/office/drawing/2014/main" id="{91F6D27A-88B0-4D26-616E-F4D2206CB3A4}"/>
              </a:ext>
            </a:extLst>
          </p:cNvPr>
          <p:cNvSpPr txBox="1"/>
          <p:nvPr userDrawn="1"/>
        </p:nvSpPr>
        <p:spPr>
          <a:xfrm>
            <a:off x="13034197" y="10418272"/>
            <a:ext cx="5054779" cy="613007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dist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・エネルギー：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dist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・たんぱく質：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dist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・カリウム：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dist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・リン：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dist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・食塩：</a:t>
            </a:r>
            <a:endParaRPr lang="ja-JP" alt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  <p:sp>
        <p:nvSpPr>
          <p:cNvPr id="31" name="テキスト ボックス 55">
            <a:extLst>
              <a:ext uri="{FF2B5EF4-FFF2-40B4-BE49-F238E27FC236}">
                <a16:creationId xmlns:a16="http://schemas.microsoft.com/office/drawing/2014/main" id="{E87F48FC-CE18-E152-226B-39D34C0748FE}"/>
              </a:ext>
            </a:extLst>
          </p:cNvPr>
          <p:cNvSpPr txBox="1"/>
          <p:nvPr userDrawn="1"/>
        </p:nvSpPr>
        <p:spPr>
          <a:xfrm>
            <a:off x="21982289" y="10418272"/>
            <a:ext cx="2346946" cy="877695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(kcal)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ja-JP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(g)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(mg)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ja-JP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(mg)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ja-JP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(g)</a:t>
            </a:r>
          </a:p>
          <a:p>
            <a:pPr marL="0" marR="0" lvl="0" indent="0" defTabSz="457200" rtl="0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ja-JP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(</a:t>
            </a:r>
            <a:r>
              <a:rPr lang="ja-JP" altLang="en-US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分</a:t>
            </a:r>
            <a:r>
              <a:rPr lang="en-US" altLang="ja-JP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)</a:t>
            </a:r>
          </a:p>
          <a:p>
            <a:pPr marL="0" marR="0" lvl="0" indent="0" defTabSz="457200" rtl="0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ja-JP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(</a:t>
            </a:r>
            <a:r>
              <a:rPr lang="ja-JP" altLang="en-US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円</a:t>
            </a:r>
            <a:r>
              <a:rPr lang="en-US" altLang="ja-JP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)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</p:spTree>
    <p:extLst>
      <p:ext uri="{BB962C8B-B14F-4D97-AF65-F5344CB8AC3E}">
        <p14:creationId xmlns:p14="http://schemas.microsoft.com/office/powerpoint/2010/main" val="286504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marL="0" marR="0" lvl="0" indent="0" algn="l" defTabSz="2519994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kumimoji="1" lang="ja-JP" sz="12126" b="0" i="0" u="none" strike="noStrike" kern="1200" cap="none" spc="0" baseline="0">
          <a:solidFill>
            <a:srgbClr val="000000"/>
          </a:solidFill>
          <a:uFillTx/>
          <a:latin typeface="Calibri Light"/>
          <a:ea typeface="游ゴシック Light" pitchFamily="34"/>
        </a:defRPr>
      </a:lvl1pPr>
    </p:titleStyle>
    <p:bodyStyle>
      <a:lvl1pPr marL="630003" marR="0" lvl="0" indent="-630003" algn="l" defTabSz="2519994" rtl="0" eaLnBrk="1" fontAlgn="auto" hangingPunct="1">
        <a:lnSpc>
          <a:spcPct val="90000"/>
        </a:lnSpc>
        <a:spcBef>
          <a:spcPts val="2755"/>
        </a:spcBef>
        <a:spcAft>
          <a:spcPts val="0"/>
        </a:spcAft>
        <a:buSzPct val="100000"/>
        <a:buFont typeface="Arial" pitchFamily="34"/>
        <a:buChar char="•"/>
        <a:tabLst/>
        <a:defRPr kumimoji="1" lang="ja-JP" sz="7717" b="0" i="0" u="none" strike="noStrike" kern="1200" cap="none" spc="0" baseline="0">
          <a:solidFill>
            <a:srgbClr val="000000"/>
          </a:solidFill>
          <a:uFillTx/>
          <a:latin typeface="Calibri"/>
          <a:ea typeface="游ゴシック" pitchFamily="34"/>
        </a:defRPr>
      </a:lvl1pPr>
      <a:lvl2pPr marL="1889991" marR="0" lvl="1" indent="-630003" algn="l" defTabSz="2519994" rtl="0" eaLnBrk="1" fontAlgn="auto" hangingPunct="1">
        <a:lnSpc>
          <a:spcPct val="90000"/>
        </a:lnSpc>
        <a:spcBef>
          <a:spcPts val="1380"/>
        </a:spcBef>
        <a:spcAft>
          <a:spcPts val="0"/>
        </a:spcAft>
        <a:buSzPct val="100000"/>
        <a:buFont typeface="Arial" pitchFamily="34"/>
        <a:buChar char="•"/>
        <a:tabLst/>
        <a:defRPr kumimoji="1" lang="ja-JP" sz="6614" b="0" i="0" u="none" strike="noStrike" kern="1200" cap="none" spc="0" baseline="0">
          <a:solidFill>
            <a:srgbClr val="000000"/>
          </a:solidFill>
          <a:uFillTx/>
          <a:latin typeface="Calibri"/>
          <a:ea typeface="游ゴシック" pitchFamily="34"/>
        </a:defRPr>
      </a:lvl2pPr>
      <a:lvl3pPr marL="3149998" marR="0" lvl="2" indent="-630003" algn="l" defTabSz="2519994" rtl="0" eaLnBrk="1" fontAlgn="auto" hangingPunct="1">
        <a:lnSpc>
          <a:spcPct val="90000"/>
        </a:lnSpc>
        <a:spcBef>
          <a:spcPts val="1380"/>
        </a:spcBef>
        <a:spcAft>
          <a:spcPts val="0"/>
        </a:spcAft>
        <a:buSzPct val="100000"/>
        <a:buFont typeface="Arial" pitchFamily="34"/>
        <a:buChar char="•"/>
        <a:tabLst/>
        <a:defRPr kumimoji="1" lang="ja-JP" sz="5512" b="0" i="0" u="none" strike="noStrike" kern="1200" cap="none" spc="0" baseline="0">
          <a:solidFill>
            <a:srgbClr val="000000"/>
          </a:solidFill>
          <a:uFillTx/>
          <a:latin typeface="Calibri"/>
          <a:ea typeface="游ゴシック" pitchFamily="34"/>
        </a:defRPr>
      </a:lvl3pPr>
      <a:lvl4pPr marL="4409986" marR="0" lvl="3" indent="-630003" algn="l" defTabSz="2519994" rtl="0" eaLnBrk="1" fontAlgn="auto" hangingPunct="1">
        <a:lnSpc>
          <a:spcPct val="90000"/>
        </a:lnSpc>
        <a:spcBef>
          <a:spcPts val="1380"/>
        </a:spcBef>
        <a:spcAft>
          <a:spcPts val="0"/>
        </a:spcAft>
        <a:buSzPct val="100000"/>
        <a:buFont typeface="Arial" pitchFamily="34"/>
        <a:buChar char="•"/>
        <a:tabLst/>
        <a:defRPr kumimoji="1" lang="ja-JP" sz="4961" b="0" i="0" u="none" strike="noStrike" kern="1200" cap="none" spc="0" baseline="0">
          <a:solidFill>
            <a:srgbClr val="000000"/>
          </a:solidFill>
          <a:uFillTx/>
          <a:latin typeface="Calibri"/>
          <a:ea typeface="游ゴシック" pitchFamily="34"/>
        </a:defRPr>
      </a:lvl4pPr>
      <a:lvl5pPr marL="5669993" marR="0" lvl="4" indent="-630003" algn="l" defTabSz="2519994" rtl="0" eaLnBrk="1" fontAlgn="auto" hangingPunct="1">
        <a:lnSpc>
          <a:spcPct val="90000"/>
        </a:lnSpc>
        <a:spcBef>
          <a:spcPts val="1380"/>
        </a:spcBef>
        <a:spcAft>
          <a:spcPts val="0"/>
        </a:spcAft>
        <a:buSzPct val="100000"/>
        <a:buFont typeface="Arial" pitchFamily="34"/>
        <a:buChar char="•"/>
        <a:tabLst/>
        <a:defRPr kumimoji="1" lang="ja-JP" sz="4961" b="0" i="0" u="none" strike="noStrike" kern="1200" cap="none" spc="0" baseline="0">
          <a:solidFill>
            <a:srgbClr val="000000"/>
          </a:solidFill>
          <a:uFillTx/>
          <a:latin typeface="Calibri"/>
          <a:ea typeface="游ゴシック" pitchFamily="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矢印: 五方向 41">
            <a:extLst>
              <a:ext uri="{FF2B5EF4-FFF2-40B4-BE49-F238E27FC236}">
                <a16:creationId xmlns:a16="http://schemas.microsoft.com/office/drawing/2014/main" id="{3999CCE1-BC12-DA18-A829-BAFDDC66A711}"/>
              </a:ext>
            </a:extLst>
          </p:cNvPr>
          <p:cNvSpPr/>
          <p:nvPr/>
        </p:nvSpPr>
        <p:spPr>
          <a:xfrm rot="10799991">
            <a:off x="14770489" y="1432314"/>
            <a:ext cx="10340977" cy="34190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23437"/>
              <a:gd name="f8" fmla="+- 0 0 -360"/>
              <a:gd name="f9" fmla="+- 0 0 -180"/>
              <a:gd name="f10" fmla="abs f3"/>
              <a:gd name="f11" fmla="abs f4"/>
              <a:gd name="f12" fmla="abs f5"/>
              <a:gd name="f13" fmla="*/ f8 f0 1"/>
              <a:gd name="f14" fmla="*/ f9 f0 1"/>
              <a:gd name="f15" fmla="?: f10 f3 1"/>
              <a:gd name="f16" fmla="?: f11 f4 1"/>
              <a:gd name="f17" fmla="?: f12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+- f30 0 f6"/>
              <a:gd name="f33" fmla="+- f29 0 f6"/>
              <a:gd name="f34" fmla="*/ f30 f26 1"/>
              <a:gd name="f35" fmla="*/ f29 f26 1"/>
              <a:gd name="f36" fmla="*/ f32 1 2"/>
              <a:gd name="f37" fmla="min f33 f32"/>
              <a:gd name="f38" fmla="+- f6 f36 0"/>
              <a:gd name="f39" fmla="*/ f37 f7 1"/>
              <a:gd name="f40" fmla="*/ f39 1 100000"/>
              <a:gd name="f41" fmla="*/ f38 f26 1"/>
              <a:gd name="f42" fmla="+- f29 0 f40"/>
              <a:gd name="f43" fmla="+- f42 f29 0"/>
              <a:gd name="f44" fmla="*/ f42 1 2"/>
              <a:gd name="f45" fmla="*/ f42 f26 1"/>
              <a:gd name="f46" fmla="*/ f43 1 2"/>
              <a:gd name="f47" fmla="*/ f44 f26 1"/>
              <a:gd name="f48" fmla="*/ f46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47" y="f31"/>
              </a:cxn>
              <a:cxn ang="f25">
                <a:pos x="f47" y="f34"/>
              </a:cxn>
            </a:cxnLst>
            <a:rect l="f31" t="f31" r="f48" b="f34"/>
            <a:pathLst>
              <a:path>
                <a:moveTo>
                  <a:pt x="f31" y="f31"/>
                </a:moveTo>
                <a:lnTo>
                  <a:pt x="f45" y="f31"/>
                </a:lnTo>
                <a:lnTo>
                  <a:pt x="f35" y="f41"/>
                </a:lnTo>
                <a:lnTo>
                  <a:pt x="f45" y="f34"/>
                </a:lnTo>
                <a:lnTo>
                  <a:pt x="f31" y="f34"/>
                </a:lnTo>
                <a:close/>
              </a:path>
            </a:pathLst>
          </a:custGeom>
          <a:solidFill>
            <a:srgbClr val="D6EBFC">
              <a:alpha val="7843"/>
            </a:srgbClr>
          </a:solidFill>
          <a:ln w="76196" cap="flat">
            <a:solidFill>
              <a:schemeClr val="accent1">
                <a:lumMod val="40000"/>
                <a:lumOff val="6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游ゴシック" pitchFamily="34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67BFDEA-87F0-64A4-DD82-292AD8020A81}"/>
              </a:ext>
            </a:extLst>
          </p:cNvPr>
          <p:cNvSpPr/>
          <p:nvPr/>
        </p:nvSpPr>
        <p:spPr>
          <a:xfrm>
            <a:off x="454268" y="35671790"/>
            <a:ext cx="24234531" cy="13518559"/>
          </a:xfrm>
          <a:prstGeom prst="rect">
            <a:avLst/>
          </a:prstGeom>
          <a:solidFill>
            <a:srgbClr val="FFF2CC">
              <a:alpha val="18039"/>
            </a:srgbClr>
          </a:solidFill>
          <a:ln w="76196" cap="flat">
            <a:solidFill>
              <a:srgbClr val="FFF2CC">
                <a:alpha val="24000"/>
              </a:srgb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游ゴシック" pitchFamily="34"/>
            </a:endParaRPr>
          </a:p>
        </p:txBody>
      </p:sp>
      <p:sp>
        <p:nvSpPr>
          <p:cNvPr id="7" name="テキスト ボックス 10">
            <a:extLst>
              <a:ext uri="{FF2B5EF4-FFF2-40B4-BE49-F238E27FC236}">
                <a16:creationId xmlns:a16="http://schemas.microsoft.com/office/drawing/2014/main" id="{A0D6F3AC-78CD-FBBE-440C-AB82084BD930}"/>
              </a:ext>
            </a:extLst>
          </p:cNvPr>
          <p:cNvSpPr txBox="1"/>
          <p:nvPr/>
        </p:nvSpPr>
        <p:spPr>
          <a:xfrm>
            <a:off x="2729419" y="6287966"/>
            <a:ext cx="19301139" cy="22159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3800" b="1" dirty="0">
                <a:solidFill>
                  <a:srgbClr val="FF0000"/>
                </a:solidFill>
                <a:latin typeface="HG丸ｺﾞｼｯｸM-PRO" pitchFamily="50"/>
                <a:ea typeface="HG丸ｺﾞｼｯｸM-PRO" pitchFamily="50"/>
              </a:rPr>
              <a:t>ここに入力</a:t>
            </a:r>
            <a:r>
              <a:rPr lang="en-US" altLang="ja-JP" sz="13800" b="1" dirty="0">
                <a:solidFill>
                  <a:srgbClr val="FF0000"/>
                </a:solidFill>
                <a:latin typeface="HG丸ｺﾞｼｯｸM-PRO" pitchFamily="50"/>
                <a:ea typeface="HG丸ｺﾞｼｯｸM-PRO" pitchFamily="50"/>
              </a:rPr>
              <a:t>(</a:t>
            </a:r>
            <a:r>
              <a:rPr lang="ja-JP" altLang="en-US" sz="13800" b="1" dirty="0">
                <a:solidFill>
                  <a:srgbClr val="FF0000"/>
                </a:solidFill>
                <a:latin typeface="HG丸ｺﾞｼｯｸM-PRO" pitchFamily="50"/>
                <a:ea typeface="HG丸ｺﾞｼｯｸM-PRO" pitchFamily="50"/>
              </a:rPr>
              <a:t>メニュー名</a:t>
            </a:r>
            <a:r>
              <a:rPr lang="en-US" altLang="ja-JP" sz="13800" b="1" dirty="0">
                <a:solidFill>
                  <a:srgbClr val="FF0000"/>
                </a:solidFill>
                <a:latin typeface="HG丸ｺﾞｼｯｸM-PRO" pitchFamily="50"/>
                <a:ea typeface="HG丸ｺﾞｼｯｸM-PRO" pitchFamily="50"/>
              </a:rPr>
              <a:t>)</a:t>
            </a:r>
            <a:endParaRPr lang="en-US" sz="13800" b="1" i="0" u="none" strike="noStrike" kern="1200" cap="none" spc="0" baseline="0" dirty="0">
              <a:solidFill>
                <a:srgbClr val="FF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  <p:sp>
        <p:nvSpPr>
          <p:cNvPr id="18" name="テキスト ボックス 11">
            <a:extLst>
              <a:ext uri="{FF2B5EF4-FFF2-40B4-BE49-F238E27FC236}">
                <a16:creationId xmlns:a16="http://schemas.microsoft.com/office/drawing/2014/main" id="{1BDE6A12-FCE1-486C-B64B-7E481E8AF15B}"/>
              </a:ext>
            </a:extLst>
          </p:cNvPr>
          <p:cNvSpPr txBox="1"/>
          <p:nvPr/>
        </p:nvSpPr>
        <p:spPr>
          <a:xfrm>
            <a:off x="15815325" y="1900247"/>
            <a:ext cx="8610603" cy="10156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60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氏名：</a:t>
            </a:r>
            <a:endParaRPr lang="en-US" sz="60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474E5AA-B2CE-9071-3AC6-737DB343E9E3}"/>
              </a:ext>
            </a:extLst>
          </p:cNvPr>
          <p:cNvSpPr txBox="1"/>
          <p:nvPr/>
        </p:nvSpPr>
        <p:spPr>
          <a:xfrm>
            <a:off x="15815325" y="3369924"/>
            <a:ext cx="8873474" cy="10156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60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所属：</a:t>
            </a:r>
            <a:endParaRPr lang="en-US" sz="60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5195B590-30CA-0C2D-0B5F-1EEA1BE955AF}"/>
              </a:ext>
            </a:extLst>
          </p:cNvPr>
          <p:cNvSpPr/>
          <p:nvPr/>
        </p:nvSpPr>
        <p:spPr>
          <a:xfrm>
            <a:off x="0" y="49190349"/>
            <a:ext cx="25199975" cy="8840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DED19DE-5C63-21E0-C91F-ACB043808073}"/>
              </a:ext>
            </a:extLst>
          </p:cNvPr>
          <p:cNvSpPr/>
          <p:nvPr/>
        </p:nvSpPr>
        <p:spPr>
          <a:xfrm>
            <a:off x="8194" y="49545949"/>
            <a:ext cx="25199975" cy="88401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53">
            <a:extLst>
              <a:ext uri="{FF2B5EF4-FFF2-40B4-BE49-F238E27FC236}">
                <a16:creationId xmlns:a16="http://schemas.microsoft.com/office/drawing/2014/main" id="{55B6A4D6-6A26-4B0D-F4C6-4400D814BA71}"/>
              </a:ext>
            </a:extLst>
          </p:cNvPr>
          <p:cNvSpPr/>
          <p:nvPr/>
        </p:nvSpPr>
        <p:spPr>
          <a:xfrm>
            <a:off x="644768" y="9095149"/>
            <a:ext cx="11604736" cy="8457268"/>
          </a:xfrm>
          <a:prstGeom prst="rect">
            <a:avLst/>
          </a:prstGeom>
          <a:noFill/>
          <a:ln w="76196" cap="flat">
            <a:solidFill>
              <a:srgbClr val="D9D9D9"/>
            </a:solidFill>
            <a:custDash>
              <a:ds d="100000" sp="100000"/>
            </a:custDash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游ゴシック" pitchFamily="34"/>
            </a:endParaRPr>
          </a:p>
        </p:txBody>
      </p:sp>
      <p:sp>
        <p:nvSpPr>
          <p:cNvPr id="37" name="テキスト ボックス 55">
            <a:extLst>
              <a:ext uri="{FF2B5EF4-FFF2-40B4-BE49-F238E27FC236}">
                <a16:creationId xmlns:a16="http://schemas.microsoft.com/office/drawing/2014/main" id="{189F8A4E-E224-8A2B-8F22-813D6983FB9D}"/>
              </a:ext>
            </a:extLst>
          </p:cNvPr>
          <p:cNvSpPr txBox="1"/>
          <p:nvPr/>
        </p:nvSpPr>
        <p:spPr>
          <a:xfrm>
            <a:off x="17453099" y="10418272"/>
            <a:ext cx="4061022" cy="877695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ここに入力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r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ここに入力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r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ここに入力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r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ここに入力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r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ここに入力</a:t>
            </a:r>
            <a:endParaRPr lang="en-US" altLang="ja-JP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r" defTabSz="457200" rtl="0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ここに入力</a:t>
            </a:r>
            <a:endParaRPr lang="en-US" altLang="ja-JP" sz="5400" b="1" dirty="0">
              <a:solidFill>
                <a:srgbClr val="000000"/>
              </a:solidFill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r" defTabSz="457200" rtl="0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ここに入力</a:t>
            </a:r>
            <a:endParaRPr lang="en-US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</p:txBody>
      </p:sp>
      <p:sp>
        <p:nvSpPr>
          <p:cNvPr id="41" name="テキスト ボックス 8">
            <a:extLst>
              <a:ext uri="{FF2B5EF4-FFF2-40B4-BE49-F238E27FC236}">
                <a16:creationId xmlns:a16="http://schemas.microsoft.com/office/drawing/2014/main" id="{019A8F9C-CE21-CAAA-06EA-8F6D965A5932}"/>
              </a:ext>
            </a:extLst>
          </p:cNvPr>
          <p:cNvSpPr txBox="1"/>
          <p:nvPr/>
        </p:nvSpPr>
        <p:spPr>
          <a:xfrm>
            <a:off x="4736493" y="12388690"/>
            <a:ext cx="3889061" cy="175432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sz="54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rPr>
              <a:t>写真</a:t>
            </a:r>
            <a:endParaRPr lang="en-US" altLang="ja-JP" sz="5400" b="1" i="0" u="none" strike="noStrike" kern="1200" cap="none" spc="0" baseline="0" dirty="0">
              <a:solidFill>
                <a:srgbClr val="000000"/>
              </a:solidFill>
              <a:uFillTx/>
              <a:latin typeface="HG丸ｺﾞｼｯｸM-PRO" pitchFamily="50"/>
              <a:ea typeface="HG丸ｺﾞｼｯｸM-PRO" pitchFamily="50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(</a:t>
            </a:r>
            <a:r>
              <a:rPr lang="ja-JP" altLang="en-US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貼り付け</a:t>
            </a:r>
            <a:r>
              <a:rPr lang="en-US" sz="5400" b="1" dirty="0">
                <a:solidFill>
                  <a:srgbClr val="000000"/>
                </a:solidFill>
                <a:latin typeface="HG丸ｺﾞｼｯｸM-PRO" pitchFamily="50"/>
                <a:ea typeface="HG丸ｺﾞｼｯｸM-PRO" pitchFamily="50"/>
              </a:rPr>
              <a:t>) </a:t>
            </a:r>
          </a:p>
        </p:txBody>
      </p:sp>
      <p:sp>
        <p:nvSpPr>
          <p:cNvPr id="42" name="正方形/長方形 70">
            <a:extLst>
              <a:ext uri="{FF2B5EF4-FFF2-40B4-BE49-F238E27FC236}">
                <a16:creationId xmlns:a16="http://schemas.microsoft.com/office/drawing/2014/main" id="{37F80DEE-9A1B-D336-DD33-4D523AB23416}"/>
              </a:ext>
            </a:extLst>
          </p:cNvPr>
          <p:cNvSpPr/>
          <p:nvPr/>
        </p:nvSpPr>
        <p:spPr>
          <a:xfrm>
            <a:off x="454268" y="19663364"/>
            <a:ext cx="10188000" cy="15806025"/>
          </a:xfrm>
          <a:prstGeom prst="rect">
            <a:avLst/>
          </a:prstGeom>
          <a:noFill/>
          <a:ln w="76196" cap="flat">
            <a:solidFill>
              <a:srgbClr val="D9D9D9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游ゴシック" pitchFamily="34"/>
            </a:endParaRPr>
          </a:p>
        </p:txBody>
      </p:sp>
      <p:sp>
        <p:nvSpPr>
          <p:cNvPr id="43" name="正方形/長方形 73">
            <a:extLst>
              <a:ext uri="{FF2B5EF4-FFF2-40B4-BE49-F238E27FC236}">
                <a16:creationId xmlns:a16="http://schemas.microsoft.com/office/drawing/2014/main" id="{6C84BBB7-E43D-D653-3EA4-CD5997A97D5B}"/>
              </a:ext>
            </a:extLst>
          </p:cNvPr>
          <p:cNvSpPr/>
          <p:nvPr/>
        </p:nvSpPr>
        <p:spPr>
          <a:xfrm>
            <a:off x="10921469" y="19663364"/>
            <a:ext cx="13824000" cy="15806025"/>
          </a:xfrm>
          <a:prstGeom prst="rect">
            <a:avLst/>
          </a:prstGeom>
          <a:noFill/>
          <a:ln w="76196" cap="flat">
            <a:solidFill>
              <a:srgbClr val="D9D9D9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1" i="0" u="none" strike="noStrike" kern="1200" cap="none" spc="0" baseline="0" dirty="0">
              <a:solidFill>
                <a:srgbClr val="FFFFFF"/>
              </a:solidFill>
              <a:uFillTx/>
              <a:latin typeface="Calibri"/>
              <a:ea typeface="游ゴシック" pitchFamily="34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861268D-4011-65B8-2475-EE37124D0E7E}"/>
              </a:ext>
            </a:extLst>
          </p:cNvPr>
          <p:cNvSpPr txBox="1"/>
          <p:nvPr/>
        </p:nvSpPr>
        <p:spPr>
          <a:xfrm>
            <a:off x="800622" y="21072594"/>
            <a:ext cx="4540716" cy="1255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食材</a:t>
            </a:r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食材２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食材３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DB2CB3C-D0D6-AA32-297A-4F4B9644F1DB}"/>
              </a:ext>
            </a:extLst>
          </p:cNvPr>
          <p:cNvSpPr txBox="1"/>
          <p:nvPr/>
        </p:nvSpPr>
        <p:spPr>
          <a:xfrm>
            <a:off x="6283906" y="21077509"/>
            <a:ext cx="4138289" cy="1172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分量１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分量２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分量</a:t>
            </a:r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endParaRPr kumimoji="1" lang="ja-JP" altLang="en-US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A1C7237E-55B0-7232-1A31-F22FF3C11674}"/>
              </a:ext>
            </a:extLst>
          </p:cNvPr>
          <p:cNvSpPr txBox="1"/>
          <p:nvPr/>
        </p:nvSpPr>
        <p:spPr>
          <a:xfrm>
            <a:off x="11186652" y="21072594"/>
            <a:ext cx="12565001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①ここに入力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ja-JP" altLang="en-US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F0E037E-A1DC-FC19-AD57-3787983D22B7}"/>
              </a:ext>
            </a:extLst>
          </p:cNvPr>
          <p:cNvGrpSpPr/>
          <p:nvPr/>
        </p:nvGrpSpPr>
        <p:grpSpPr>
          <a:xfrm>
            <a:off x="1208977" y="35895012"/>
            <a:ext cx="10130292" cy="1133353"/>
            <a:chOff x="1208977" y="35895012"/>
            <a:chExt cx="10130292" cy="1133353"/>
          </a:xfrm>
        </p:grpSpPr>
        <p:cxnSp>
          <p:nvCxnSpPr>
            <p:cNvPr id="21" name="直線コネクタ 48">
              <a:extLst>
                <a:ext uri="{FF2B5EF4-FFF2-40B4-BE49-F238E27FC236}">
                  <a16:creationId xmlns:a16="http://schemas.microsoft.com/office/drawing/2014/main" id="{1E2C7430-ADD9-35DB-CBED-414EC6406AF4}"/>
                </a:ext>
              </a:extLst>
            </p:cNvPr>
            <p:cNvCxnSpPr>
              <a:cxnSpLocks/>
            </p:cNvCxnSpPr>
            <p:nvPr/>
          </p:nvCxnSpPr>
          <p:spPr>
            <a:xfrm>
              <a:off x="2260141" y="37028365"/>
              <a:ext cx="7596000" cy="0"/>
            </a:xfrm>
            <a:prstGeom prst="straightConnector1">
              <a:avLst/>
            </a:prstGeom>
            <a:noFill/>
            <a:ln w="76196" cap="flat">
              <a:solidFill>
                <a:schemeClr val="accent1">
                  <a:lumMod val="40000"/>
                  <a:lumOff val="60000"/>
                  <a:alpha val="78824"/>
                </a:schemeClr>
              </a:solidFill>
              <a:prstDash val="solid"/>
              <a:miter/>
            </a:ln>
          </p:spPr>
        </p:cxnSp>
        <p:sp>
          <p:nvSpPr>
            <p:cNvPr id="24" name="フローチャート: 結合子 1">
              <a:extLst>
                <a:ext uri="{FF2B5EF4-FFF2-40B4-BE49-F238E27FC236}">
                  <a16:creationId xmlns:a16="http://schemas.microsoft.com/office/drawing/2014/main" id="{4AFECFDA-A3DE-868C-D5F5-E937FB5A00DB}"/>
                </a:ext>
              </a:extLst>
            </p:cNvPr>
            <p:cNvSpPr/>
            <p:nvPr/>
          </p:nvSpPr>
          <p:spPr>
            <a:xfrm>
              <a:off x="1208977" y="36087714"/>
              <a:ext cx="900000" cy="90000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1" cap="flat">
              <a:noFill/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  <a:ea typeface="游ゴシック" pitchFamily="34"/>
              </a:endParaRPr>
            </a:p>
          </p:txBody>
        </p:sp>
        <p:sp>
          <p:nvSpPr>
            <p:cNvPr id="47" name="テキスト ボックス 14">
              <a:extLst>
                <a:ext uri="{FF2B5EF4-FFF2-40B4-BE49-F238E27FC236}">
                  <a16:creationId xmlns:a16="http://schemas.microsoft.com/office/drawing/2014/main" id="{BD7E4045-8A1D-8739-0162-21857FA90024}"/>
                </a:ext>
              </a:extLst>
            </p:cNvPr>
            <p:cNvSpPr txBox="1"/>
            <p:nvPr/>
          </p:nvSpPr>
          <p:spPr>
            <a:xfrm>
              <a:off x="2309569" y="35895012"/>
              <a:ext cx="9029700" cy="110799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ja-JP" sz="6600" b="1" i="0" u="none" strike="noStrike" kern="1200" cap="none" spc="0" baseline="0" dirty="0">
                  <a:solidFill>
                    <a:srgbClr val="000000"/>
                  </a:solidFill>
                  <a:uFillTx/>
                  <a:latin typeface="HG丸ｺﾞｼｯｸM-PRO" pitchFamily="50"/>
                  <a:ea typeface="HG丸ｺﾞｼｯｸM-PRO" pitchFamily="50"/>
                </a:rPr>
                <a:t>アピールポイント</a:t>
              </a:r>
              <a:endParaRPr lang="en-US" sz="6600" b="1" i="0" u="none" strike="noStrike" kern="1200" cap="none" spc="0" baseline="0" dirty="0">
                <a:solidFill>
                  <a:srgbClr val="000000"/>
                </a:solidFill>
                <a:uFillTx/>
                <a:latin typeface="HG丸ｺﾞｼｯｸM-PRO" pitchFamily="50"/>
                <a:ea typeface="HG丸ｺﾞｼｯｸM-PRO" pitchFamily="50"/>
              </a:endParaRPr>
            </a:p>
          </p:txBody>
        </p:sp>
      </p:grp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CEFA329-709E-24E6-5602-DE9DEF343B6D}"/>
              </a:ext>
            </a:extLst>
          </p:cNvPr>
          <p:cNvSpPr txBox="1"/>
          <p:nvPr/>
        </p:nvSpPr>
        <p:spPr>
          <a:xfrm>
            <a:off x="2010697" y="37473194"/>
            <a:ext cx="21418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ここに入力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5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色</a:t>
            </a:r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</a:t>
            </a:r>
            <a:r>
              <a:rPr kumimoji="1" lang="ja-JP" altLang="en-US" sz="6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文字の大きさ</a:t>
            </a:r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を変えてインパクトをつけて</a:t>
            </a:r>
            <a:r>
              <a:rPr kumimoji="1" lang="en-US" altLang="ja-JP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</a:t>
            </a:r>
            <a:r>
              <a:rPr kumimoji="1"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E496B0-A1D8-C455-3975-840B79D7274B}"/>
              </a:ext>
            </a:extLst>
          </p:cNvPr>
          <p:cNvSpPr txBox="1"/>
          <p:nvPr/>
        </p:nvSpPr>
        <p:spPr>
          <a:xfrm>
            <a:off x="11790530" y="30537055"/>
            <a:ext cx="1244442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44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36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削除してください</a:t>
            </a:r>
            <a:r>
              <a:rPr lang="en-US" altLang="ja-JP" sz="36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en-US" altLang="ja-JP" sz="44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＊≪下準備≫など項目わけして</a:t>
            </a:r>
            <a:r>
              <a:rPr kumimoji="1" lang="en-US" altLang="ja-JP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</a:t>
            </a:r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</a:t>
            </a:r>
            <a:endParaRPr kumimoji="1" lang="en-US" altLang="ja-JP" sz="40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＊フォントサイズや空白は適宜調整してください</a:t>
            </a:r>
            <a:endParaRPr kumimoji="1" lang="en-US" altLang="ja-JP" sz="40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8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［</a:t>
            </a:r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材料と作り方、アピールポイントの</a:t>
            </a:r>
            <a:endParaRPr kumimoji="1" lang="en-US" altLang="ja-JP" sz="40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スペース</a:t>
            </a:r>
            <a:r>
              <a:rPr kumimoji="1" lang="en-US" altLang="ja-JP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外枠含む</a:t>
            </a:r>
            <a:r>
              <a:rPr kumimoji="1" lang="en-US" altLang="ja-JP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は可動します］</a:t>
            </a:r>
            <a:endParaRPr kumimoji="1" lang="en-US" altLang="ja-JP" sz="40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調整して</a:t>
            </a:r>
            <a:r>
              <a:rPr kumimoji="1" lang="en-US" altLang="ja-JP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</a:t>
            </a:r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です］</a:t>
            </a:r>
            <a:endParaRPr kumimoji="1" lang="en-US" altLang="ja-JP" sz="40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ja-JP" altLang="en-US" sz="40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A08007-8646-0386-DB53-0FE4A2745AE5}"/>
              </a:ext>
            </a:extLst>
          </p:cNvPr>
          <p:cNvSpPr txBox="1"/>
          <p:nvPr/>
        </p:nvSpPr>
        <p:spPr>
          <a:xfrm>
            <a:off x="2527352" y="30537055"/>
            <a:ext cx="743610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44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36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削除してください</a:t>
            </a:r>
            <a:r>
              <a:rPr lang="en-US" altLang="ja-JP" sz="36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algn="l"/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＊大さじ小さじは</a:t>
            </a:r>
            <a:endParaRPr kumimoji="1" lang="en-US" altLang="ja-JP" sz="40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大１小</a:t>
            </a:r>
            <a:r>
              <a:rPr kumimoji="1" lang="en-US" altLang="ja-JP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1/2</a:t>
            </a:r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などで表記</a:t>
            </a:r>
            <a:endParaRPr kumimoji="1" lang="en-US" altLang="ja-JP" sz="40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＊グラムは小文字の</a:t>
            </a:r>
            <a:r>
              <a:rPr lang="en-US" altLang="ja-JP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</a:t>
            </a:r>
            <a:r>
              <a:rPr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で表記</a:t>
            </a:r>
            <a:endParaRPr lang="en-US" altLang="ja-JP" sz="40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＊フォントサイズや空白は</a:t>
            </a:r>
            <a:endParaRPr kumimoji="1" lang="en-US" altLang="ja-JP" sz="40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適宜調整してください</a:t>
            </a:r>
            <a:endParaRPr kumimoji="1" lang="en-US" altLang="ja-JP" sz="48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0850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kumimoji="1" sz="5400" b="1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レシピコンテスト1.29</Template>
  <TotalTime>47</TotalTime>
  <Words>160</Words>
  <Application>Microsoft Office PowerPoint</Application>
  <PresentationFormat>ユーザー設定</PresentationFormat>
  <Paragraphs>62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中村クリニック</dc:creator>
  <cp:lastModifiedBy>tamiko_0406@yahoo.co.jp</cp:lastModifiedBy>
  <cp:revision>3</cp:revision>
  <dcterms:created xsi:type="dcterms:W3CDTF">2024-01-29T04:36:24Z</dcterms:created>
  <dcterms:modified xsi:type="dcterms:W3CDTF">2024-02-09T05:52:30Z</dcterms:modified>
</cp:coreProperties>
</file>