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1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31229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8" userDrawn="1">
          <p15:clr>
            <a:srgbClr val="FBAE40"/>
          </p15:clr>
        </p15:guide>
        <p15:guide id="2" pos="238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1F96C27C-8E60-5284-47CB-B1A01653D63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9" y="-34"/>
            <a:ext cx="7567316" cy="1069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7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567111" rtl="0" eaLnBrk="1" latinLnBrk="0" hangingPunct="1">
        <a:lnSpc>
          <a:spcPct val="90000"/>
        </a:lnSpc>
        <a:spcBef>
          <a:spcPct val="0"/>
        </a:spcBef>
        <a:buNone/>
        <a:defRPr kumimoji="1" sz="27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78" indent="-141778" algn="l" defTabSz="567111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1737" kern="1200">
          <a:solidFill>
            <a:schemeClr val="tx1"/>
          </a:solidFill>
          <a:latin typeface="+mn-lt"/>
          <a:ea typeface="+mn-ea"/>
          <a:cs typeface="+mn-cs"/>
        </a:defRPr>
      </a:lvl1pPr>
      <a:lvl2pPr marL="425333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889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444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999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555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3110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666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10221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55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111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666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222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777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333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888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444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7" userDrawn="1">
          <p15:clr>
            <a:srgbClr val="F26B43"/>
          </p15:clr>
        </p15:guide>
        <p15:guide id="2" pos="23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5E4911E-CA20-E9CA-A309-7BBF862DF7A4}"/>
              </a:ext>
            </a:extLst>
          </p:cNvPr>
          <p:cNvSpPr/>
          <p:nvPr/>
        </p:nvSpPr>
        <p:spPr>
          <a:xfrm>
            <a:off x="462346" y="8477107"/>
            <a:ext cx="6572182" cy="2084555"/>
          </a:xfrm>
          <a:prstGeom prst="rect">
            <a:avLst/>
          </a:prstGeom>
          <a:solidFill>
            <a:srgbClr val="FFF2CC">
              <a:alpha val="18039"/>
            </a:srgbClr>
          </a:solidFill>
          <a:ln w="76196" cap="flat">
            <a:solidFill>
              <a:srgbClr val="FFF2CC">
                <a:alpha val="24000"/>
              </a:srgbClr>
            </a:solidFill>
            <a:prstDash val="solid"/>
            <a:miter/>
          </a:ln>
        </p:spPr>
        <p:txBody>
          <a:bodyPr vert="horz" wrap="square" lIns="24982" tIns="12491" rIns="24982" bIns="12491" anchor="ctr" anchorCtr="1" compatLnSpc="1">
            <a:noAutofit/>
          </a:bodyPr>
          <a:lstStyle/>
          <a:p>
            <a:pPr algn="ctr" defTabSz="1249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92" dirty="0">
              <a:solidFill>
                <a:srgbClr val="FFFFFF"/>
              </a:solidFill>
              <a:latin typeface="Calibri"/>
              <a:ea typeface="游ゴシック" pitchFamily="34"/>
            </a:endParaRPr>
          </a:p>
        </p:txBody>
      </p:sp>
      <p:sp>
        <p:nvSpPr>
          <p:cNvPr id="5" name="テキスト ボックス 68">
            <a:extLst>
              <a:ext uri="{FF2B5EF4-FFF2-40B4-BE49-F238E27FC236}">
                <a16:creationId xmlns:a16="http://schemas.microsoft.com/office/drawing/2014/main" id="{1E71B6DE-BF33-3C39-C60A-5B6D2A3D81F6}"/>
              </a:ext>
            </a:extLst>
          </p:cNvPr>
          <p:cNvSpPr txBox="1"/>
          <p:nvPr/>
        </p:nvSpPr>
        <p:spPr>
          <a:xfrm>
            <a:off x="1656522" y="5432442"/>
            <a:ext cx="514913" cy="2776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24982" tIns="12491" rIns="24982" bIns="12491" anchor="t" anchorCtr="0" compatLnSpc="1">
            <a:spAutoFit/>
          </a:bodyPr>
          <a:lstStyle/>
          <a:p>
            <a:pPr defTabSz="1249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64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材料</a:t>
            </a:r>
            <a:endParaRPr lang="en-US" sz="1640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69">
            <a:extLst>
              <a:ext uri="{FF2B5EF4-FFF2-40B4-BE49-F238E27FC236}">
                <a16:creationId xmlns:a16="http://schemas.microsoft.com/office/drawing/2014/main" id="{FD6D05B8-7DB1-19DF-C141-1667D8CCB677}"/>
              </a:ext>
            </a:extLst>
          </p:cNvPr>
          <p:cNvSpPr txBox="1"/>
          <p:nvPr/>
        </p:nvSpPr>
        <p:spPr>
          <a:xfrm>
            <a:off x="4720043" y="5432442"/>
            <a:ext cx="694856" cy="2776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24982" tIns="12491" rIns="24982" bIns="12491" anchor="t" anchorCtr="0" compatLnSpc="1">
            <a:spAutoFit/>
          </a:bodyPr>
          <a:lstStyle/>
          <a:p>
            <a:pPr defTabSz="1249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64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作り方</a:t>
            </a:r>
            <a:endParaRPr lang="en-US" sz="1640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正方形/長方形 70">
            <a:extLst>
              <a:ext uri="{FF2B5EF4-FFF2-40B4-BE49-F238E27FC236}">
                <a16:creationId xmlns:a16="http://schemas.microsoft.com/office/drawing/2014/main" id="{F8A030FB-155B-3E87-220F-8909DE7FD3E1}"/>
              </a:ext>
            </a:extLst>
          </p:cNvPr>
          <p:cNvSpPr/>
          <p:nvPr/>
        </p:nvSpPr>
        <p:spPr>
          <a:xfrm>
            <a:off x="408579" y="5392670"/>
            <a:ext cx="2783425" cy="2654788"/>
          </a:xfrm>
          <a:prstGeom prst="rect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prstDash val="solid"/>
            <a:miter/>
          </a:ln>
        </p:spPr>
        <p:txBody>
          <a:bodyPr vert="horz" wrap="square" lIns="24982" tIns="12491" rIns="24982" bIns="12491" anchor="ctr" anchorCtr="1" compatLnSpc="1">
            <a:noAutofit/>
          </a:bodyPr>
          <a:lstStyle/>
          <a:p>
            <a:pPr algn="ctr" defTabSz="1249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92">
              <a:solidFill>
                <a:srgbClr val="FFFF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正方形/長方形 73">
            <a:extLst>
              <a:ext uri="{FF2B5EF4-FFF2-40B4-BE49-F238E27FC236}">
                <a16:creationId xmlns:a16="http://schemas.microsoft.com/office/drawing/2014/main" id="{53AF71C8-CD76-0961-EA08-34F840DD4FC9}"/>
              </a:ext>
            </a:extLst>
          </p:cNvPr>
          <p:cNvSpPr/>
          <p:nvPr/>
        </p:nvSpPr>
        <p:spPr>
          <a:xfrm>
            <a:off x="3343157" y="5392670"/>
            <a:ext cx="3776802" cy="2654789"/>
          </a:xfrm>
          <a:prstGeom prst="rect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prstDash val="solid"/>
            <a:miter/>
          </a:ln>
        </p:spPr>
        <p:txBody>
          <a:bodyPr vert="horz" wrap="square" lIns="24982" tIns="12491" rIns="24982" bIns="12491" anchor="ctr" anchorCtr="1" compatLnSpc="1">
            <a:noAutofit/>
          </a:bodyPr>
          <a:lstStyle/>
          <a:p>
            <a:pPr algn="ctr" defTabSz="1249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92" b="1" dirty="0">
              <a:solidFill>
                <a:srgbClr val="FFFF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14">
            <a:extLst>
              <a:ext uri="{FF2B5EF4-FFF2-40B4-BE49-F238E27FC236}">
                <a16:creationId xmlns:a16="http://schemas.microsoft.com/office/drawing/2014/main" id="{F8FBEDA8-1DF9-7E00-B882-8829A970A4D8}"/>
              </a:ext>
            </a:extLst>
          </p:cNvPr>
          <p:cNvSpPr txBox="1"/>
          <p:nvPr/>
        </p:nvSpPr>
        <p:spPr>
          <a:xfrm>
            <a:off x="414342" y="8090006"/>
            <a:ext cx="2466970" cy="30267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24982" tIns="12491" rIns="24982" bIns="12491" anchor="t" anchorCtr="0" compatLnSpc="1">
            <a:spAutoFit/>
          </a:bodyPr>
          <a:lstStyle/>
          <a:p>
            <a:pPr defTabSz="1249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803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アピールポイント</a:t>
            </a:r>
            <a:endParaRPr lang="en-US" sz="1803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F75BE9E-55B2-3698-764E-3595BCFBA8FC}"/>
              </a:ext>
            </a:extLst>
          </p:cNvPr>
          <p:cNvSpPr txBox="1"/>
          <p:nvPr/>
        </p:nvSpPr>
        <p:spPr>
          <a:xfrm>
            <a:off x="556972" y="5799744"/>
            <a:ext cx="1240552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食材１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食材２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食材３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0D1021D-F602-30CD-E474-9156EBC406CE}"/>
              </a:ext>
            </a:extLst>
          </p:cNvPr>
          <p:cNvSpPr txBox="1"/>
          <p:nvPr/>
        </p:nvSpPr>
        <p:spPr>
          <a:xfrm>
            <a:off x="2055040" y="5801086"/>
            <a:ext cx="1130606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分量１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分量２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分量３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30B37D7-F1E4-05B0-9096-AF18959C43BB}"/>
              </a:ext>
            </a:extLst>
          </p:cNvPr>
          <p:cNvSpPr txBox="1"/>
          <p:nvPr/>
        </p:nvSpPr>
        <p:spPr>
          <a:xfrm>
            <a:off x="3394501" y="5799744"/>
            <a:ext cx="3432836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①ここに入力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</a:t>
            </a:r>
            <a:endParaRPr lang="en-US" altLang="ja-JP" sz="147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5D76E89-CB9D-B032-C1BF-5D91183086B5}"/>
              </a:ext>
            </a:extLst>
          </p:cNvPr>
          <p:cNvSpPr txBox="1"/>
          <p:nvPr/>
        </p:nvSpPr>
        <p:spPr>
          <a:xfrm>
            <a:off x="310622" y="8380094"/>
            <a:ext cx="6836299" cy="832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2405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〇〇な時におすすめ　〇〇な患者さんにおすすめ　などあなたの思いを表現してください</a:t>
            </a:r>
            <a:endParaRPr lang="ja-JP" altLang="en-US" sz="2405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2">
            <a:extLst>
              <a:ext uri="{FF2B5EF4-FFF2-40B4-BE49-F238E27FC236}">
                <a16:creationId xmlns:a16="http://schemas.microsoft.com/office/drawing/2014/main" id="{2DC4991A-199E-D3FC-817F-ECB30E47E20F}"/>
              </a:ext>
            </a:extLst>
          </p:cNvPr>
          <p:cNvSpPr txBox="1"/>
          <p:nvPr/>
        </p:nvSpPr>
        <p:spPr>
          <a:xfrm>
            <a:off x="4007900" y="5022694"/>
            <a:ext cx="1475684" cy="2522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24982" tIns="12491" rIns="24982" bIns="12491" anchor="t" anchorCtr="0" compatLnSpc="1">
            <a:spAutoFit/>
          </a:bodyPr>
          <a:lstStyle/>
          <a:p>
            <a:pPr defTabSz="1249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475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価格</a:t>
            </a:r>
            <a:r>
              <a:rPr lang="en-US" altLang="ja-JP" sz="1202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(1</a:t>
            </a:r>
            <a:r>
              <a:rPr lang="ja-JP" altLang="en-US" sz="1202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食あたり</a:t>
            </a:r>
            <a:r>
              <a:rPr lang="en-US" altLang="ja-JP" sz="1202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lang="en-US" sz="1475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B33E5AE-ECFA-594F-90B5-1F7BCBD36FFE}"/>
              </a:ext>
            </a:extLst>
          </p:cNvPr>
          <p:cNvSpPr txBox="1"/>
          <p:nvPr/>
        </p:nvSpPr>
        <p:spPr>
          <a:xfrm>
            <a:off x="3427444" y="7056701"/>
            <a:ext cx="3399893" cy="1151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1202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98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削除してください</a:t>
            </a:r>
            <a:r>
              <a:rPr lang="en-US" altLang="ja-JP" sz="98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lang="en-US" altLang="ja-JP" sz="1202" b="1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09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＊フォントサイズや空白は適宜調整してください</a:t>
            </a:r>
            <a:endParaRPr lang="en-US" altLang="ja-JP" sz="1093" b="1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312" b="1" i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［</a:t>
            </a:r>
            <a:r>
              <a:rPr lang="ja-JP" altLang="en-US" sz="1093" b="1" i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材料と作り方、アピールポイントの</a:t>
            </a:r>
            <a:endParaRPr lang="en-US" altLang="ja-JP" sz="1093" b="1" i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093" b="1" i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スペース</a:t>
            </a:r>
            <a:r>
              <a:rPr lang="en-US" altLang="ja-JP" sz="1093" b="1" i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093" b="1" i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外枠含む</a:t>
            </a:r>
            <a:r>
              <a:rPr lang="en-US" altLang="ja-JP" sz="1093" b="1" i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1093" b="1" i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は可動します］</a:t>
            </a:r>
            <a:endParaRPr lang="en-US" altLang="ja-JP" sz="1093" b="1" i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093" b="1" i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調整して</a:t>
            </a:r>
            <a:r>
              <a:rPr lang="en-US" altLang="ja-JP" sz="1093" b="1" i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OK</a:t>
            </a:r>
            <a:r>
              <a:rPr lang="ja-JP" altLang="en-US" sz="1093" b="1" i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です</a:t>
            </a:r>
            <a:endParaRPr lang="en-US" altLang="ja-JP" sz="1093" b="1" i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endParaRPr lang="ja-JP" altLang="en-US" sz="1093" b="1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8CAD597-7079-252F-FB88-797B2001EA8D}"/>
              </a:ext>
            </a:extLst>
          </p:cNvPr>
          <p:cNvSpPr txBox="1"/>
          <p:nvPr/>
        </p:nvSpPr>
        <p:spPr>
          <a:xfrm>
            <a:off x="888092" y="6851321"/>
            <a:ext cx="203159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1202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98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削除してください</a:t>
            </a:r>
            <a:r>
              <a:rPr lang="en-US" altLang="ja-JP" sz="98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pPr algn="l"/>
            <a:r>
              <a:rPr lang="ja-JP" altLang="en-US" sz="109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＊大さじ小さじは</a:t>
            </a:r>
            <a:endParaRPr lang="en-US" altLang="ja-JP" sz="1093" b="1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09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大１小</a:t>
            </a:r>
            <a:r>
              <a:rPr lang="en-US" altLang="ja-JP" sz="109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1/2</a:t>
            </a:r>
            <a:r>
              <a:rPr lang="ja-JP" altLang="en-US" sz="109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などで表記</a:t>
            </a:r>
            <a:endParaRPr lang="en-US" altLang="ja-JP" sz="1093" b="1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09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＊グラムは小文字の</a:t>
            </a:r>
            <a:r>
              <a:rPr lang="en-US" altLang="ja-JP" sz="109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</a:t>
            </a:r>
            <a:r>
              <a:rPr lang="ja-JP" altLang="en-US" sz="109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で表記</a:t>
            </a:r>
            <a:endParaRPr lang="en-US" altLang="ja-JP" sz="1093" b="1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09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＊フォントサイズや空白は</a:t>
            </a:r>
            <a:endParaRPr lang="en-US" altLang="ja-JP" sz="1093" b="1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093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適宜調整してください</a:t>
            </a:r>
            <a:endParaRPr lang="en-US" altLang="ja-JP" sz="1312" b="1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7" name="直線コネクタ 56">
            <a:extLst>
              <a:ext uri="{FF2B5EF4-FFF2-40B4-BE49-F238E27FC236}">
                <a16:creationId xmlns:a16="http://schemas.microsoft.com/office/drawing/2014/main" id="{F0976687-99F5-CD46-8EE3-9CE096F1B54A}"/>
              </a:ext>
            </a:extLst>
          </p:cNvPr>
          <p:cNvCxnSpPr>
            <a:cxnSpLocks/>
          </p:cNvCxnSpPr>
          <p:nvPr/>
        </p:nvCxnSpPr>
        <p:spPr>
          <a:xfrm>
            <a:off x="408579" y="9212630"/>
            <a:ext cx="6738342" cy="0"/>
          </a:xfrm>
          <a:prstGeom prst="straightConnector1">
            <a:avLst/>
          </a:prstGeom>
          <a:noFill/>
          <a:ln w="76196" cap="flat">
            <a:solidFill>
              <a:srgbClr val="FFD966"/>
            </a:solidFill>
            <a:prstDash val="solid"/>
            <a:miter/>
          </a:ln>
        </p:spPr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8F5A81C6-E4E5-BB64-DF32-E19F6F60E973}"/>
              </a:ext>
            </a:extLst>
          </p:cNvPr>
          <p:cNvCxnSpPr>
            <a:cxnSpLocks/>
          </p:cNvCxnSpPr>
          <p:nvPr/>
        </p:nvCxnSpPr>
        <p:spPr>
          <a:xfrm flipV="1">
            <a:off x="1491948" y="5726441"/>
            <a:ext cx="824532" cy="16396"/>
          </a:xfrm>
          <a:prstGeom prst="line">
            <a:avLst/>
          </a:prstGeom>
          <a:ln w="28575">
            <a:solidFill>
              <a:srgbClr val="92D05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A1575128-9BFD-B63C-CF0F-3A7EF682962D}"/>
              </a:ext>
            </a:extLst>
          </p:cNvPr>
          <p:cNvCxnSpPr>
            <a:cxnSpLocks/>
          </p:cNvCxnSpPr>
          <p:nvPr/>
        </p:nvCxnSpPr>
        <p:spPr>
          <a:xfrm>
            <a:off x="4568190" y="5726441"/>
            <a:ext cx="998561" cy="1733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図 19">
            <a:extLst>
              <a:ext uri="{FF2B5EF4-FFF2-40B4-BE49-F238E27FC236}">
                <a16:creationId xmlns:a16="http://schemas.microsoft.com/office/drawing/2014/main" id="{0F6E22D4-E7E4-62E7-CE79-2EDA083BB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390" y="5371228"/>
            <a:ext cx="427384" cy="427384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C07070A1-8BF3-98A8-9DF2-569B755075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3981" y="5321917"/>
            <a:ext cx="517531" cy="468365"/>
          </a:xfrm>
          <a:prstGeom prst="rect">
            <a:avLst/>
          </a:prstGeom>
        </p:spPr>
      </p:pic>
      <p:sp>
        <p:nvSpPr>
          <p:cNvPr id="22" name="テキスト ボックス 10">
            <a:extLst>
              <a:ext uri="{FF2B5EF4-FFF2-40B4-BE49-F238E27FC236}">
                <a16:creationId xmlns:a16="http://schemas.microsoft.com/office/drawing/2014/main" id="{ED49081A-9F66-41D2-499F-F76712C23291}"/>
              </a:ext>
            </a:extLst>
          </p:cNvPr>
          <p:cNvSpPr txBox="1"/>
          <p:nvPr/>
        </p:nvSpPr>
        <p:spPr>
          <a:xfrm>
            <a:off x="1252896" y="1786418"/>
            <a:ext cx="5165854" cy="60538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24982" tIns="12491" rIns="24982" bIns="12491" anchor="t" anchorCtr="0" compatLnSpc="1">
            <a:spAutoFit/>
          </a:bodyPr>
          <a:lstStyle/>
          <a:p>
            <a:pPr defTabSz="1249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377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ここに入力</a:t>
            </a:r>
            <a:r>
              <a:rPr lang="en-US" altLang="ja-JP" sz="377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377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メニュー名</a:t>
            </a:r>
            <a:r>
              <a:rPr lang="en-US" altLang="ja-JP" sz="377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lang="en-US" sz="377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8">
            <a:extLst>
              <a:ext uri="{FF2B5EF4-FFF2-40B4-BE49-F238E27FC236}">
                <a16:creationId xmlns:a16="http://schemas.microsoft.com/office/drawing/2014/main" id="{7220DED4-0D25-A668-57BC-A39C8DCBF0CE}"/>
              </a:ext>
            </a:extLst>
          </p:cNvPr>
          <p:cNvSpPr txBox="1"/>
          <p:nvPr/>
        </p:nvSpPr>
        <p:spPr>
          <a:xfrm>
            <a:off x="1491948" y="3698500"/>
            <a:ext cx="1062515" cy="4791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24982" tIns="12491" rIns="24982" bIns="12491" anchor="t" anchorCtr="0" compatLnSpc="1">
            <a:spAutoFit/>
          </a:bodyPr>
          <a:lstStyle/>
          <a:p>
            <a:pPr algn="ctr" defTabSz="1249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475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写真</a:t>
            </a:r>
            <a:endParaRPr lang="en-US" altLang="ja-JP" sz="1475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defTabSz="12491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75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475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貼り付け</a:t>
            </a:r>
            <a:r>
              <a:rPr lang="en-US" sz="1475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 </a:t>
            </a:r>
          </a:p>
        </p:txBody>
      </p:sp>
      <p:sp>
        <p:nvSpPr>
          <p:cNvPr id="24" name="テキスト ボックス 55">
            <a:extLst>
              <a:ext uri="{FF2B5EF4-FFF2-40B4-BE49-F238E27FC236}">
                <a16:creationId xmlns:a16="http://schemas.microsoft.com/office/drawing/2014/main" id="{07897871-0EEE-6AD8-04FC-4A95CE481945}"/>
              </a:ext>
            </a:extLst>
          </p:cNvPr>
          <p:cNvSpPr txBox="1"/>
          <p:nvPr/>
        </p:nvSpPr>
        <p:spPr>
          <a:xfrm>
            <a:off x="5449537" y="2884817"/>
            <a:ext cx="1109496" cy="240671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24982" tIns="12491" rIns="24982" bIns="12491" anchor="t" anchorCtr="0" compatLnSpc="1">
            <a:spAutoFit/>
          </a:bodyPr>
          <a:lstStyle/>
          <a:p>
            <a:pPr algn="ctr" defTabSz="124919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475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ここに入力</a:t>
            </a:r>
            <a:endParaRPr lang="en-US" sz="1475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defTabSz="124919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475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ここに入力</a:t>
            </a:r>
            <a:endParaRPr lang="en-US" sz="1475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defTabSz="124919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475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ここに入力</a:t>
            </a:r>
            <a:endParaRPr lang="en-US" sz="1475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defTabSz="124919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475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ここに入力</a:t>
            </a:r>
            <a:endParaRPr lang="en-US" sz="1475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defTabSz="124919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475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ここに入力</a:t>
            </a:r>
            <a:endParaRPr lang="en-US" altLang="ja-JP" sz="1475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defTabSz="124919">
              <a:lnSpc>
                <a:spcPct val="150000"/>
              </a:lnSpc>
              <a:spcBef>
                <a:spcPts val="164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475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ここに入力</a:t>
            </a:r>
            <a:endParaRPr lang="en-US" altLang="ja-JP" sz="1475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defTabSz="124919">
              <a:lnSpc>
                <a:spcPct val="150000"/>
              </a:lnSpc>
              <a:spcBef>
                <a:spcPts val="164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ja-JP" altLang="en-US" sz="1475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ここに入力</a:t>
            </a:r>
            <a:endParaRPr lang="en-US" sz="1475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2190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BF6E72D7-69F8-42E7-A2E4-1365703486C8}" vid="{C30449A7-4BBE-4A52-A54C-373E16A4CA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</TotalTime>
  <Words>155</Words>
  <Application>Microsoft Office PowerPoint</Application>
  <PresentationFormat>ユーザー設定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BIZ UDPゴシック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IM1D039(CAPD室)</dc:creator>
  <cp:lastModifiedBy>IM1D039(CAPD室)</cp:lastModifiedBy>
  <cp:revision>1</cp:revision>
  <cp:lastPrinted>2025-02-07T03:53:32Z</cp:lastPrinted>
  <dcterms:created xsi:type="dcterms:W3CDTF">2025-02-07T03:43:45Z</dcterms:created>
  <dcterms:modified xsi:type="dcterms:W3CDTF">2025-02-07T03:53:42Z</dcterms:modified>
</cp:coreProperties>
</file>