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7561263" cy="1069181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4" d="100"/>
          <a:sy n="74" d="100"/>
        </p:scale>
        <p:origin x="301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5312293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368" userDrawn="1">
          <p15:clr>
            <a:srgbClr val="FBAE40"/>
          </p15:clr>
        </p15:guide>
        <p15:guide id="2" pos="2382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図 6">
            <a:extLst>
              <a:ext uri="{FF2B5EF4-FFF2-40B4-BE49-F238E27FC236}">
                <a16:creationId xmlns:a16="http://schemas.microsoft.com/office/drawing/2014/main" id="{1F96C27C-8E60-5284-47CB-B1A01653D63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-29" y="-34"/>
            <a:ext cx="7567316" cy="106917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02716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567111" rtl="0" eaLnBrk="1" latinLnBrk="0" hangingPunct="1">
        <a:lnSpc>
          <a:spcPct val="90000"/>
        </a:lnSpc>
        <a:spcBef>
          <a:spcPct val="0"/>
        </a:spcBef>
        <a:buNone/>
        <a:defRPr kumimoji="1" sz="272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41778" indent="-141778" algn="l" defTabSz="567111" rtl="0" eaLnBrk="1" latinLnBrk="0" hangingPunct="1">
        <a:lnSpc>
          <a:spcPct val="90000"/>
        </a:lnSpc>
        <a:spcBef>
          <a:spcPts val="620"/>
        </a:spcBef>
        <a:buFont typeface="Arial" panose="020B0604020202020204" pitchFamily="34" charset="0"/>
        <a:buChar char="•"/>
        <a:defRPr kumimoji="1" sz="1737" kern="1200">
          <a:solidFill>
            <a:schemeClr val="tx1"/>
          </a:solidFill>
          <a:latin typeface="+mn-lt"/>
          <a:ea typeface="+mn-ea"/>
          <a:cs typeface="+mn-cs"/>
        </a:defRPr>
      </a:lvl1pPr>
      <a:lvl2pPr marL="425333" indent="-141778" algn="l" defTabSz="567111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08889" indent="-141778" algn="l" defTabSz="567111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kumimoji="1" sz="1240" kern="1200">
          <a:solidFill>
            <a:schemeClr val="tx1"/>
          </a:solidFill>
          <a:latin typeface="+mn-lt"/>
          <a:ea typeface="+mn-ea"/>
          <a:cs typeface="+mn-cs"/>
        </a:defRPr>
      </a:lvl3pPr>
      <a:lvl4pPr marL="992444" indent="-141778" algn="l" defTabSz="567111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kumimoji="1" sz="1116" kern="1200">
          <a:solidFill>
            <a:schemeClr val="tx1"/>
          </a:solidFill>
          <a:latin typeface="+mn-lt"/>
          <a:ea typeface="+mn-ea"/>
          <a:cs typeface="+mn-cs"/>
        </a:defRPr>
      </a:lvl4pPr>
      <a:lvl5pPr marL="1275999" indent="-141778" algn="l" defTabSz="567111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kumimoji="1" sz="1116" kern="1200">
          <a:solidFill>
            <a:schemeClr val="tx1"/>
          </a:solidFill>
          <a:latin typeface="+mn-lt"/>
          <a:ea typeface="+mn-ea"/>
          <a:cs typeface="+mn-cs"/>
        </a:defRPr>
      </a:lvl5pPr>
      <a:lvl6pPr marL="1559555" indent="-141778" algn="l" defTabSz="567111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kumimoji="1" sz="1116" kern="1200">
          <a:solidFill>
            <a:schemeClr val="tx1"/>
          </a:solidFill>
          <a:latin typeface="+mn-lt"/>
          <a:ea typeface="+mn-ea"/>
          <a:cs typeface="+mn-cs"/>
        </a:defRPr>
      </a:lvl6pPr>
      <a:lvl7pPr marL="1843110" indent="-141778" algn="l" defTabSz="567111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kumimoji="1" sz="1116" kern="1200">
          <a:solidFill>
            <a:schemeClr val="tx1"/>
          </a:solidFill>
          <a:latin typeface="+mn-lt"/>
          <a:ea typeface="+mn-ea"/>
          <a:cs typeface="+mn-cs"/>
        </a:defRPr>
      </a:lvl7pPr>
      <a:lvl8pPr marL="2126666" indent="-141778" algn="l" defTabSz="567111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kumimoji="1" sz="1116" kern="1200">
          <a:solidFill>
            <a:schemeClr val="tx1"/>
          </a:solidFill>
          <a:latin typeface="+mn-lt"/>
          <a:ea typeface="+mn-ea"/>
          <a:cs typeface="+mn-cs"/>
        </a:defRPr>
      </a:lvl8pPr>
      <a:lvl9pPr marL="2410221" indent="-141778" algn="l" defTabSz="567111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kumimoji="1" sz="111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567111" rtl="0" eaLnBrk="1" latinLnBrk="0" hangingPunct="1">
        <a:defRPr kumimoji="1" sz="1116" kern="1200">
          <a:solidFill>
            <a:schemeClr val="tx1"/>
          </a:solidFill>
          <a:latin typeface="+mn-lt"/>
          <a:ea typeface="+mn-ea"/>
          <a:cs typeface="+mn-cs"/>
        </a:defRPr>
      </a:lvl1pPr>
      <a:lvl2pPr marL="283555" algn="l" defTabSz="567111" rtl="0" eaLnBrk="1" latinLnBrk="0" hangingPunct="1">
        <a:defRPr kumimoji="1" sz="1116" kern="1200">
          <a:solidFill>
            <a:schemeClr val="tx1"/>
          </a:solidFill>
          <a:latin typeface="+mn-lt"/>
          <a:ea typeface="+mn-ea"/>
          <a:cs typeface="+mn-cs"/>
        </a:defRPr>
      </a:lvl2pPr>
      <a:lvl3pPr marL="567111" algn="l" defTabSz="567111" rtl="0" eaLnBrk="1" latinLnBrk="0" hangingPunct="1">
        <a:defRPr kumimoji="1" sz="1116" kern="1200">
          <a:solidFill>
            <a:schemeClr val="tx1"/>
          </a:solidFill>
          <a:latin typeface="+mn-lt"/>
          <a:ea typeface="+mn-ea"/>
          <a:cs typeface="+mn-cs"/>
        </a:defRPr>
      </a:lvl3pPr>
      <a:lvl4pPr marL="850666" algn="l" defTabSz="567111" rtl="0" eaLnBrk="1" latinLnBrk="0" hangingPunct="1">
        <a:defRPr kumimoji="1" sz="1116" kern="1200">
          <a:solidFill>
            <a:schemeClr val="tx1"/>
          </a:solidFill>
          <a:latin typeface="+mn-lt"/>
          <a:ea typeface="+mn-ea"/>
          <a:cs typeface="+mn-cs"/>
        </a:defRPr>
      </a:lvl4pPr>
      <a:lvl5pPr marL="1134222" algn="l" defTabSz="567111" rtl="0" eaLnBrk="1" latinLnBrk="0" hangingPunct="1">
        <a:defRPr kumimoji="1" sz="1116" kern="1200">
          <a:solidFill>
            <a:schemeClr val="tx1"/>
          </a:solidFill>
          <a:latin typeface="+mn-lt"/>
          <a:ea typeface="+mn-ea"/>
          <a:cs typeface="+mn-cs"/>
        </a:defRPr>
      </a:lvl5pPr>
      <a:lvl6pPr marL="1417777" algn="l" defTabSz="567111" rtl="0" eaLnBrk="1" latinLnBrk="0" hangingPunct="1">
        <a:defRPr kumimoji="1" sz="1116" kern="1200">
          <a:solidFill>
            <a:schemeClr val="tx1"/>
          </a:solidFill>
          <a:latin typeface="+mn-lt"/>
          <a:ea typeface="+mn-ea"/>
          <a:cs typeface="+mn-cs"/>
        </a:defRPr>
      </a:lvl6pPr>
      <a:lvl7pPr marL="1701333" algn="l" defTabSz="567111" rtl="0" eaLnBrk="1" latinLnBrk="0" hangingPunct="1">
        <a:defRPr kumimoji="1" sz="1116" kern="1200">
          <a:solidFill>
            <a:schemeClr val="tx1"/>
          </a:solidFill>
          <a:latin typeface="+mn-lt"/>
          <a:ea typeface="+mn-ea"/>
          <a:cs typeface="+mn-cs"/>
        </a:defRPr>
      </a:lvl7pPr>
      <a:lvl8pPr marL="1984888" algn="l" defTabSz="567111" rtl="0" eaLnBrk="1" latinLnBrk="0" hangingPunct="1">
        <a:defRPr kumimoji="1" sz="1116" kern="1200">
          <a:solidFill>
            <a:schemeClr val="tx1"/>
          </a:solidFill>
          <a:latin typeface="+mn-lt"/>
          <a:ea typeface="+mn-ea"/>
          <a:cs typeface="+mn-cs"/>
        </a:defRPr>
      </a:lvl8pPr>
      <a:lvl9pPr marL="2268444" algn="l" defTabSz="567111" rtl="0" eaLnBrk="1" latinLnBrk="0" hangingPunct="1">
        <a:defRPr kumimoji="1" sz="111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3367" userDrawn="1">
          <p15:clr>
            <a:srgbClr val="F26B43"/>
          </p15:clr>
        </p15:guide>
        <p15:guide id="2" pos="2381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75E4911E-CA20-E9CA-A309-7BBF862DF7A4}"/>
              </a:ext>
            </a:extLst>
          </p:cNvPr>
          <p:cNvSpPr/>
          <p:nvPr/>
        </p:nvSpPr>
        <p:spPr>
          <a:xfrm>
            <a:off x="462346" y="8477107"/>
            <a:ext cx="6572182" cy="2084555"/>
          </a:xfrm>
          <a:prstGeom prst="rect">
            <a:avLst/>
          </a:prstGeom>
          <a:solidFill>
            <a:srgbClr val="FFF2CC">
              <a:alpha val="18039"/>
            </a:srgbClr>
          </a:solidFill>
          <a:ln w="76196" cap="flat">
            <a:solidFill>
              <a:srgbClr val="FFF2CC">
                <a:alpha val="24000"/>
              </a:srgbClr>
            </a:solidFill>
            <a:prstDash val="solid"/>
            <a:miter/>
          </a:ln>
        </p:spPr>
        <p:txBody>
          <a:bodyPr vert="horz" wrap="square" lIns="24982" tIns="12491" rIns="24982" bIns="12491" anchor="ctr" anchorCtr="1" compatLnSpc="1">
            <a:noAutofit/>
          </a:bodyPr>
          <a:lstStyle/>
          <a:p>
            <a:pPr algn="ctr" defTabSz="124919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492" dirty="0">
              <a:solidFill>
                <a:srgbClr val="FFFFFF"/>
              </a:solidFill>
              <a:latin typeface="Calibri"/>
              <a:ea typeface="游ゴシック" pitchFamily="34"/>
            </a:endParaRPr>
          </a:p>
        </p:txBody>
      </p:sp>
      <p:sp>
        <p:nvSpPr>
          <p:cNvPr id="5" name="テキスト ボックス 68">
            <a:extLst>
              <a:ext uri="{FF2B5EF4-FFF2-40B4-BE49-F238E27FC236}">
                <a16:creationId xmlns:a16="http://schemas.microsoft.com/office/drawing/2014/main" id="{1E71B6DE-BF33-3C39-C60A-5B6D2A3D81F6}"/>
              </a:ext>
            </a:extLst>
          </p:cNvPr>
          <p:cNvSpPr txBox="1"/>
          <p:nvPr/>
        </p:nvSpPr>
        <p:spPr>
          <a:xfrm>
            <a:off x="1656522" y="5432442"/>
            <a:ext cx="514913" cy="277603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24982" tIns="12491" rIns="24982" bIns="12491" anchor="t" anchorCtr="0" compatLnSpc="1">
            <a:spAutoFit/>
          </a:bodyPr>
          <a:lstStyle/>
          <a:p>
            <a:pPr defTabSz="124919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ja-JP" altLang="en-US" sz="1640" b="1" dirty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材料</a:t>
            </a:r>
            <a:endParaRPr lang="en-US" sz="1640" b="1" dirty="0">
              <a:solidFill>
                <a:srgbClr val="00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6" name="テキスト ボックス 69">
            <a:extLst>
              <a:ext uri="{FF2B5EF4-FFF2-40B4-BE49-F238E27FC236}">
                <a16:creationId xmlns:a16="http://schemas.microsoft.com/office/drawing/2014/main" id="{FD6D05B8-7DB1-19DF-C141-1667D8CCB677}"/>
              </a:ext>
            </a:extLst>
          </p:cNvPr>
          <p:cNvSpPr txBox="1"/>
          <p:nvPr/>
        </p:nvSpPr>
        <p:spPr>
          <a:xfrm>
            <a:off x="4720043" y="5432442"/>
            <a:ext cx="694856" cy="277603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24982" tIns="12491" rIns="24982" bIns="12491" anchor="t" anchorCtr="0" compatLnSpc="1">
            <a:spAutoFit/>
          </a:bodyPr>
          <a:lstStyle/>
          <a:p>
            <a:pPr defTabSz="124919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ja-JP" altLang="en-US" sz="1640" b="1" dirty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作り方</a:t>
            </a:r>
            <a:endParaRPr lang="en-US" sz="1640" b="1" dirty="0">
              <a:solidFill>
                <a:srgbClr val="00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7" name="正方形/長方形 70">
            <a:extLst>
              <a:ext uri="{FF2B5EF4-FFF2-40B4-BE49-F238E27FC236}">
                <a16:creationId xmlns:a16="http://schemas.microsoft.com/office/drawing/2014/main" id="{F8A030FB-155B-3E87-220F-8909DE7FD3E1}"/>
              </a:ext>
            </a:extLst>
          </p:cNvPr>
          <p:cNvSpPr/>
          <p:nvPr/>
        </p:nvSpPr>
        <p:spPr>
          <a:xfrm>
            <a:off x="408579" y="5392670"/>
            <a:ext cx="2783425" cy="2654788"/>
          </a:xfrm>
          <a:prstGeom prst="rect">
            <a:avLst/>
          </a:prstGeom>
          <a:noFill/>
          <a:ln w="38100" cap="flat">
            <a:solidFill>
              <a:schemeClr val="bg1">
                <a:lumMod val="75000"/>
              </a:schemeClr>
            </a:solidFill>
            <a:prstDash val="solid"/>
            <a:miter/>
          </a:ln>
        </p:spPr>
        <p:txBody>
          <a:bodyPr vert="horz" wrap="square" lIns="24982" tIns="12491" rIns="24982" bIns="12491" anchor="ctr" anchorCtr="1" compatLnSpc="1">
            <a:noAutofit/>
          </a:bodyPr>
          <a:lstStyle/>
          <a:p>
            <a:pPr algn="ctr" defTabSz="124919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492">
              <a:solidFill>
                <a:srgbClr val="FFFFFF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8" name="正方形/長方形 73">
            <a:extLst>
              <a:ext uri="{FF2B5EF4-FFF2-40B4-BE49-F238E27FC236}">
                <a16:creationId xmlns:a16="http://schemas.microsoft.com/office/drawing/2014/main" id="{53AF71C8-CD76-0961-EA08-34F840DD4FC9}"/>
              </a:ext>
            </a:extLst>
          </p:cNvPr>
          <p:cNvSpPr/>
          <p:nvPr/>
        </p:nvSpPr>
        <p:spPr>
          <a:xfrm>
            <a:off x="3343157" y="5392670"/>
            <a:ext cx="3776802" cy="2654789"/>
          </a:xfrm>
          <a:prstGeom prst="rect">
            <a:avLst/>
          </a:prstGeom>
          <a:noFill/>
          <a:ln w="38100" cap="flat">
            <a:solidFill>
              <a:schemeClr val="bg1">
                <a:lumMod val="75000"/>
              </a:schemeClr>
            </a:solidFill>
            <a:prstDash val="solid"/>
            <a:miter/>
          </a:ln>
        </p:spPr>
        <p:txBody>
          <a:bodyPr vert="horz" wrap="square" lIns="24982" tIns="12491" rIns="24982" bIns="12491" anchor="ctr" anchorCtr="1" compatLnSpc="1">
            <a:noAutofit/>
          </a:bodyPr>
          <a:lstStyle/>
          <a:p>
            <a:pPr algn="ctr" defTabSz="124919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492" b="1" dirty="0">
              <a:solidFill>
                <a:srgbClr val="FFFFFF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9" name="テキスト ボックス 14">
            <a:extLst>
              <a:ext uri="{FF2B5EF4-FFF2-40B4-BE49-F238E27FC236}">
                <a16:creationId xmlns:a16="http://schemas.microsoft.com/office/drawing/2014/main" id="{F8FBEDA8-1DF9-7E00-B882-8829A970A4D8}"/>
              </a:ext>
            </a:extLst>
          </p:cNvPr>
          <p:cNvSpPr txBox="1"/>
          <p:nvPr/>
        </p:nvSpPr>
        <p:spPr>
          <a:xfrm>
            <a:off x="414342" y="8090006"/>
            <a:ext cx="2466970" cy="30267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24982" tIns="12491" rIns="24982" bIns="12491" anchor="t" anchorCtr="0" compatLnSpc="1">
            <a:spAutoFit/>
          </a:bodyPr>
          <a:lstStyle/>
          <a:p>
            <a:pPr defTabSz="124919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ja-JP" altLang="en-US" sz="1803" b="1" dirty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アピールポイント</a:t>
            </a:r>
            <a:endParaRPr lang="en-US" sz="1803" b="1" dirty="0">
              <a:solidFill>
                <a:srgbClr val="00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4F75BE9E-55B2-3698-764E-3595BCFBA8FC}"/>
              </a:ext>
            </a:extLst>
          </p:cNvPr>
          <p:cNvSpPr txBox="1"/>
          <p:nvPr/>
        </p:nvSpPr>
        <p:spPr>
          <a:xfrm>
            <a:off x="556972" y="5799744"/>
            <a:ext cx="1240552" cy="14542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75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食材１</a:t>
            </a:r>
            <a:endParaRPr lang="en-US" altLang="ja-JP" sz="1475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475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食材２</a:t>
            </a:r>
            <a:endParaRPr lang="en-US" altLang="ja-JP" sz="1475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475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食材３</a:t>
            </a:r>
            <a:endParaRPr lang="en-US" altLang="ja-JP" sz="1475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475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・</a:t>
            </a:r>
            <a:endParaRPr lang="en-US" altLang="ja-JP" sz="1475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475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・</a:t>
            </a:r>
            <a:endParaRPr lang="en-US" altLang="ja-JP" sz="1475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475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・</a:t>
            </a:r>
            <a:endParaRPr lang="en-US" altLang="ja-JP" sz="1475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60D1021D-F602-30CD-E474-9156EBC406CE}"/>
              </a:ext>
            </a:extLst>
          </p:cNvPr>
          <p:cNvSpPr txBox="1"/>
          <p:nvPr/>
        </p:nvSpPr>
        <p:spPr>
          <a:xfrm>
            <a:off x="2055040" y="5801086"/>
            <a:ext cx="1130606" cy="14542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ja-JP" altLang="en-US" sz="1475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分量１</a:t>
            </a:r>
            <a:endParaRPr lang="en-US" altLang="ja-JP" sz="1475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r"/>
            <a:r>
              <a:rPr lang="ja-JP" altLang="en-US" sz="1475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分量２</a:t>
            </a:r>
            <a:endParaRPr lang="en-US" altLang="ja-JP" sz="1475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r"/>
            <a:r>
              <a:rPr lang="ja-JP" altLang="en-US" sz="1475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分量３</a:t>
            </a:r>
            <a:endParaRPr lang="en-US" altLang="ja-JP" sz="1475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r"/>
            <a:r>
              <a:rPr lang="ja-JP" altLang="en-US" sz="1475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・</a:t>
            </a:r>
            <a:endParaRPr lang="en-US" altLang="ja-JP" sz="1475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r"/>
            <a:r>
              <a:rPr lang="ja-JP" altLang="en-US" sz="1475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・</a:t>
            </a:r>
            <a:endParaRPr lang="en-US" altLang="ja-JP" sz="1475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r"/>
            <a:r>
              <a:rPr lang="ja-JP" altLang="en-US" sz="1475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・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B30B37D7-F1E4-05B0-9096-AF18959C43BB}"/>
              </a:ext>
            </a:extLst>
          </p:cNvPr>
          <p:cNvSpPr txBox="1"/>
          <p:nvPr/>
        </p:nvSpPr>
        <p:spPr>
          <a:xfrm>
            <a:off x="3394501" y="5799744"/>
            <a:ext cx="3432836" cy="10002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ja-JP" altLang="en-US" sz="1475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①ここに入力</a:t>
            </a:r>
            <a:endParaRPr lang="en-US" altLang="ja-JP" sz="1475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l"/>
            <a:r>
              <a:rPr lang="ja-JP" altLang="en-US" sz="1475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②</a:t>
            </a:r>
            <a:endParaRPr lang="en-US" altLang="ja-JP" sz="1475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l"/>
            <a:r>
              <a:rPr lang="ja-JP" altLang="en-US" sz="1475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③</a:t>
            </a:r>
            <a:endParaRPr lang="en-US" altLang="ja-JP" sz="1475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l"/>
            <a:r>
              <a:rPr lang="ja-JP" altLang="en-US" sz="1475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④</a:t>
            </a:r>
            <a:endParaRPr lang="en-US" altLang="ja-JP" sz="1475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75D76E89-CB9D-B032-C1BF-5D91183086B5}"/>
              </a:ext>
            </a:extLst>
          </p:cNvPr>
          <p:cNvSpPr txBox="1"/>
          <p:nvPr/>
        </p:nvSpPr>
        <p:spPr>
          <a:xfrm>
            <a:off x="310622" y="8380094"/>
            <a:ext cx="6836299" cy="8325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ja-JP" altLang="en-US" sz="2405" b="1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〇〇な時におすすめ　〇〇な患者さんにおすすめ　などあなたの思いを表現してください</a:t>
            </a:r>
            <a:endParaRPr lang="ja-JP" altLang="en-US" sz="2405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4" name="テキスト ボックス 12">
            <a:extLst>
              <a:ext uri="{FF2B5EF4-FFF2-40B4-BE49-F238E27FC236}">
                <a16:creationId xmlns:a16="http://schemas.microsoft.com/office/drawing/2014/main" id="{2DC4991A-199E-D3FC-817F-ECB30E47E20F}"/>
              </a:ext>
            </a:extLst>
          </p:cNvPr>
          <p:cNvSpPr txBox="1"/>
          <p:nvPr/>
        </p:nvSpPr>
        <p:spPr>
          <a:xfrm>
            <a:off x="4007900" y="5022694"/>
            <a:ext cx="1475684" cy="25221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24982" tIns="12491" rIns="24982" bIns="12491" anchor="t" anchorCtr="0" compatLnSpc="1">
            <a:spAutoFit/>
          </a:bodyPr>
          <a:lstStyle/>
          <a:p>
            <a:pPr defTabSz="124919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ja-JP" altLang="en-US" sz="1475" b="1" dirty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価格</a:t>
            </a:r>
            <a:r>
              <a:rPr lang="en-US" altLang="ja-JP" sz="1202" b="1" dirty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(1</a:t>
            </a:r>
            <a:r>
              <a:rPr lang="ja-JP" altLang="en-US" sz="1202" b="1" dirty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食あたり</a:t>
            </a:r>
            <a:r>
              <a:rPr lang="en-US" altLang="ja-JP" sz="1202" b="1" dirty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)</a:t>
            </a:r>
            <a:endParaRPr lang="en-US" sz="1475" b="1" dirty="0">
              <a:solidFill>
                <a:srgbClr val="00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1B33E5AE-ECFA-594F-90B5-1F7BCBD36FFE}"/>
              </a:ext>
            </a:extLst>
          </p:cNvPr>
          <p:cNvSpPr txBox="1"/>
          <p:nvPr/>
        </p:nvSpPr>
        <p:spPr>
          <a:xfrm>
            <a:off x="3427444" y="7056701"/>
            <a:ext cx="3399893" cy="11519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altLang="ja-JP" sz="1202" b="1" i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(</a:t>
            </a:r>
            <a:r>
              <a:rPr lang="ja-JP" altLang="en-US" sz="983" b="1" i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削除してください</a:t>
            </a:r>
            <a:r>
              <a:rPr lang="en-US" altLang="ja-JP" sz="983" b="1" i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)</a:t>
            </a:r>
            <a:endParaRPr lang="en-US" altLang="ja-JP" sz="1202" b="1" i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l"/>
            <a:r>
              <a:rPr lang="ja-JP" altLang="en-US" sz="1093" b="1" i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＊フォントサイズや空白は適宜調整してください</a:t>
            </a:r>
            <a:endParaRPr lang="en-US" altLang="ja-JP" sz="1093" b="1" i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l"/>
            <a:r>
              <a:rPr lang="ja-JP" altLang="en-US" sz="1312" b="1" i="1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［</a:t>
            </a:r>
            <a:r>
              <a:rPr lang="ja-JP" altLang="en-US" sz="1093" b="1" i="1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材料と作り方、アピールポイントの</a:t>
            </a:r>
            <a:endParaRPr lang="en-US" altLang="ja-JP" sz="1093" b="1" i="1" dirty="0">
              <a:solidFill>
                <a:srgbClr val="FF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l"/>
            <a:r>
              <a:rPr lang="ja-JP" altLang="en-US" sz="1093" b="1" i="1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スペース</a:t>
            </a:r>
            <a:r>
              <a:rPr lang="en-US" altLang="ja-JP" sz="1093" b="1" i="1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(</a:t>
            </a:r>
            <a:r>
              <a:rPr lang="ja-JP" altLang="en-US" sz="1093" b="1" i="1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外枠含む</a:t>
            </a:r>
            <a:r>
              <a:rPr lang="en-US" altLang="ja-JP" sz="1093" b="1" i="1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)</a:t>
            </a:r>
            <a:r>
              <a:rPr lang="ja-JP" altLang="en-US" sz="1093" b="1" i="1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は可動します］</a:t>
            </a:r>
            <a:endParaRPr lang="en-US" altLang="ja-JP" sz="1093" b="1" i="1" dirty="0">
              <a:solidFill>
                <a:srgbClr val="FF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l"/>
            <a:r>
              <a:rPr lang="ja-JP" altLang="en-US" sz="1093" b="1" i="1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　　　　　　　　調整して</a:t>
            </a:r>
            <a:r>
              <a:rPr lang="en-US" altLang="ja-JP" sz="1093" b="1" i="1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OK</a:t>
            </a:r>
            <a:r>
              <a:rPr lang="ja-JP" altLang="en-US" sz="1093" b="1" i="1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です</a:t>
            </a:r>
            <a:endParaRPr lang="en-US" altLang="ja-JP" sz="1093" b="1" i="1" dirty="0">
              <a:solidFill>
                <a:srgbClr val="FF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l"/>
            <a:endParaRPr lang="ja-JP" altLang="en-US" sz="1093" b="1" i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48CAD597-7079-252F-FB88-797B2001EA8D}"/>
              </a:ext>
            </a:extLst>
          </p:cNvPr>
          <p:cNvSpPr txBox="1"/>
          <p:nvPr/>
        </p:nvSpPr>
        <p:spPr>
          <a:xfrm>
            <a:off x="888092" y="6851321"/>
            <a:ext cx="2031590" cy="11182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altLang="ja-JP" sz="1202" b="1" i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(</a:t>
            </a:r>
            <a:r>
              <a:rPr lang="ja-JP" altLang="en-US" sz="983" b="1" i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削除してください</a:t>
            </a:r>
            <a:r>
              <a:rPr lang="en-US" altLang="ja-JP" sz="983" b="1" i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)</a:t>
            </a:r>
          </a:p>
          <a:p>
            <a:pPr algn="l"/>
            <a:r>
              <a:rPr lang="ja-JP" altLang="en-US" sz="1093" b="1" i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＊大さじ小さじは</a:t>
            </a:r>
            <a:endParaRPr lang="en-US" altLang="ja-JP" sz="1093" b="1" i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l"/>
            <a:r>
              <a:rPr lang="ja-JP" altLang="en-US" sz="1093" b="1" i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大１小</a:t>
            </a:r>
            <a:r>
              <a:rPr lang="en-US" altLang="ja-JP" sz="1093" b="1" i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1/2</a:t>
            </a:r>
            <a:r>
              <a:rPr lang="ja-JP" altLang="en-US" sz="1093" b="1" i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などで表記</a:t>
            </a:r>
            <a:endParaRPr lang="en-US" altLang="ja-JP" sz="1093" b="1" i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l"/>
            <a:r>
              <a:rPr lang="ja-JP" altLang="en-US" sz="1093" b="1" i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＊グラムは小文字の</a:t>
            </a:r>
            <a:r>
              <a:rPr lang="en-US" altLang="ja-JP" sz="1093" b="1" i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g</a:t>
            </a:r>
            <a:r>
              <a:rPr lang="ja-JP" altLang="en-US" sz="1093" b="1" i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で表記</a:t>
            </a:r>
            <a:endParaRPr lang="en-US" altLang="ja-JP" sz="1093" b="1" i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l"/>
            <a:r>
              <a:rPr lang="ja-JP" altLang="en-US" sz="1093" b="1" i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＊フォントサイズや空白は</a:t>
            </a:r>
            <a:endParaRPr lang="en-US" altLang="ja-JP" sz="1093" b="1" i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l"/>
            <a:r>
              <a:rPr lang="ja-JP" altLang="en-US" sz="1093" b="1" i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適宜調整してください</a:t>
            </a:r>
            <a:endParaRPr lang="en-US" altLang="ja-JP" sz="1312" b="1" i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cxnSp>
        <p:nvCxnSpPr>
          <p:cNvPr id="17" name="直線コネクタ 56">
            <a:extLst>
              <a:ext uri="{FF2B5EF4-FFF2-40B4-BE49-F238E27FC236}">
                <a16:creationId xmlns:a16="http://schemas.microsoft.com/office/drawing/2014/main" id="{F0976687-99F5-CD46-8EE3-9CE096F1B54A}"/>
              </a:ext>
            </a:extLst>
          </p:cNvPr>
          <p:cNvCxnSpPr>
            <a:cxnSpLocks/>
          </p:cNvCxnSpPr>
          <p:nvPr/>
        </p:nvCxnSpPr>
        <p:spPr>
          <a:xfrm>
            <a:off x="408579" y="9212630"/>
            <a:ext cx="6738342" cy="0"/>
          </a:xfrm>
          <a:prstGeom prst="straightConnector1">
            <a:avLst/>
          </a:prstGeom>
          <a:noFill/>
          <a:ln w="76196" cap="flat">
            <a:solidFill>
              <a:srgbClr val="FFD966"/>
            </a:solidFill>
            <a:prstDash val="solid"/>
            <a:miter/>
          </a:ln>
        </p:spPr>
      </p:cxnSp>
      <p:cxnSp>
        <p:nvCxnSpPr>
          <p:cNvPr id="18" name="直線コネクタ 17">
            <a:extLst>
              <a:ext uri="{FF2B5EF4-FFF2-40B4-BE49-F238E27FC236}">
                <a16:creationId xmlns:a16="http://schemas.microsoft.com/office/drawing/2014/main" id="{8F5A81C6-E4E5-BB64-DF32-E19F6F60E973}"/>
              </a:ext>
            </a:extLst>
          </p:cNvPr>
          <p:cNvCxnSpPr>
            <a:cxnSpLocks/>
          </p:cNvCxnSpPr>
          <p:nvPr/>
        </p:nvCxnSpPr>
        <p:spPr>
          <a:xfrm flipV="1">
            <a:off x="1491948" y="5726441"/>
            <a:ext cx="824532" cy="16396"/>
          </a:xfrm>
          <a:prstGeom prst="line">
            <a:avLst/>
          </a:prstGeom>
          <a:ln w="28575">
            <a:solidFill>
              <a:srgbClr val="92D050"/>
            </a:solidFill>
            <a:headEnd type="none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直線コネクタ 18">
            <a:extLst>
              <a:ext uri="{FF2B5EF4-FFF2-40B4-BE49-F238E27FC236}">
                <a16:creationId xmlns:a16="http://schemas.microsoft.com/office/drawing/2014/main" id="{A1575128-9BFD-B63C-CF0F-3A7EF682962D}"/>
              </a:ext>
            </a:extLst>
          </p:cNvPr>
          <p:cNvCxnSpPr>
            <a:cxnSpLocks/>
          </p:cNvCxnSpPr>
          <p:nvPr/>
        </p:nvCxnSpPr>
        <p:spPr>
          <a:xfrm>
            <a:off x="4568190" y="5726441"/>
            <a:ext cx="998561" cy="1733"/>
          </a:xfrm>
          <a:prstGeom prst="line">
            <a:avLst/>
          </a:prstGeom>
          <a:ln w="28575">
            <a:solidFill>
              <a:schemeClr val="accent6">
                <a:lumMod val="60000"/>
                <a:lumOff val="40000"/>
              </a:schemeClr>
            </a:solidFill>
            <a:headEnd type="none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20" name="図 19">
            <a:extLst>
              <a:ext uri="{FF2B5EF4-FFF2-40B4-BE49-F238E27FC236}">
                <a16:creationId xmlns:a16="http://schemas.microsoft.com/office/drawing/2014/main" id="{0F6E22D4-E7E4-62E7-CE79-2EDA083BBD1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25390" y="5371228"/>
            <a:ext cx="427384" cy="427384"/>
          </a:xfrm>
          <a:prstGeom prst="rect">
            <a:avLst/>
          </a:prstGeom>
        </p:spPr>
      </p:pic>
      <p:pic>
        <p:nvPicPr>
          <p:cNvPr id="21" name="図 20">
            <a:extLst>
              <a:ext uri="{FF2B5EF4-FFF2-40B4-BE49-F238E27FC236}">
                <a16:creationId xmlns:a16="http://schemas.microsoft.com/office/drawing/2014/main" id="{C07070A1-8BF3-98A8-9DF2-569B7550750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23981" y="5321917"/>
            <a:ext cx="517531" cy="468365"/>
          </a:xfrm>
          <a:prstGeom prst="rect">
            <a:avLst/>
          </a:prstGeom>
        </p:spPr>
      </p:pic>
      <p:sp>
        <p:nvSpPr>
          <p:cNvPr id="22" name="テキスト ボックス 10">
            <a:extLst>
              <a:ext uri="{FF2B5EF4-FFF2-40B4-BE49-F238E27FC236}">
                <a16:creationId xmlns:a16="http://schemas.microsoft.com/office/drawing/2014/main" id="{ED49081A-9F66-41D2-499F-F76712C23291}"/>
              </a:ext>
            </a:extLst>
          </p:cNvPr>
          <p:cNvSpPr txBox="1"/>
          <p:nvPr/>
        </p:nvSpPr>
        <p:spPr>
          <a:xfrm>
            <a:off x="1252896" y="1786418"/>
            <a:ext cx="5165854" cy="605385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24982" tIns="12491" rIns="24982" bIns="12491" anchor="t" anchorCtr="0" compatLnSpc="1">
            <a:spAutoFit/>
          </a:bodyPr>
          <a:lstStyle/>
          <a:p>
            <a:pPr defTabSz="124919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ja-JP" altLang="en-US" sz="3770" b="1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ここに入力</a:t>
            </a:r>
            <a:r>
              <a:rPr lang="en-US" altLang="ja-JP" sz="3770" b="1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(</a:t>
            </a:r>
            <a:r>
              <a:rPr lang="ja-JP" altLang="en-US" sz="3770" b="1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メニュー名</a:t>
            </a:r>
            <a:r>
              <a:rPr lang="en-US" altLang="ja-JP" sz="3770" b="1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)</a:t>
            </a:r>
            <a:endParaRPr lang="en-US" sz="3770" b="1" dirty="0">
              <a:solidFill>
                <a:srgbClr val="FF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3" name="テキスト ボックス 8">
            <a:extLst>
              <a:ext uri="{FF2B5EF4-FFF2-40B4-BE49-F238E27FC236}">
                <a16:creationId xmlns:a16="http://schemas.microsoft.com/office/drawing/2014/main" id="{7220DED4-0D25-A668-57BC-A39C8DCBF0CE}"/>
              </a:ext>
            </a:extLst>
          </p:cNvPr>
          <p:cNvSpPr txBox="1"/>
          <p:nvPr/>
        </p:nvSpPr>
        <p:spPr>
          <a:xfrm>
            <a:off x="1491948" y="3698500"/>
            <a:ext cx="1062515" cy="479196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24982" tIns="12491" rIns="24982" bIns="12491" anchor="t" anchorCtr="0" compatLnSpc="1">
            <a:spAutoFit/>
          </a:bodyPr>
          <a:lstStyle/>
          <a:p>
            <a:pPr algn="ctr" defTabSz="124919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ja-JP" altLang="en-US" sz="1475" b="1" dirty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写真</a:t>
            </a:r>
            <a:endParaRPr lang="en-US" altLang="ja-JP" sz="1475" b="1" dirty="0">
              <a:solidFill>
                <a:srgbClr val="00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 defTabSz="124919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475" b="1" dirty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(</a:t>
            </a:r>
            <a:r>
              <a:rPr lang="ja-JP" altLang="en-US" sz="1475" b="1" dirty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貼り付け</a:t>
            </a:r>
            <a:r>
              <a:rPr lang="en-US" sz="1475" b="1" dirty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) </a:t>
            </a:r>
          </a:p>
        </p:txBody>
      </p:sp>
      <p:sp>
        <p:nvSpPr>
          <p:cNvPr id="24" name="テキスト ボックス 55">
            <a:extLst>
              <a:ext uri="{FF2B5EF4-FFF2-40B4-BE49-F238E27FC236}">
                <a16:creationId xmlns:a16="http://schemas.microsoft.com/office/drawing/2014/main" id="{07897871-0EEE-6AD8-04FC-4A95CE481945}"/>
              </a:ext>
            </a:extLst>
          </p:cNvPr>
          <p:cNvSpPr txBox="1"/>
          <p:nvPr/>
        </p:nvSpPr>
        <p:spPr>
          <a:xfrm>
            <a:off x="5449537" y="2884817"/>
            <a:ext cx="1109496" cy="2406712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24982" tIns="12491" rIns="24982" bIns="12491" anchor="t" anchorCtr="0" compatLnSpc="1">
            <a:spAutoFit/>
          </a:bodyPr>
          <a:lstStyle/>
          <a:p>
            <a:pPr algn="ctr" defTabSz="124919">
              <a:lnSpc>
                <a:spcPct val="150000"/>
              </a:lnSpc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ja-JP" altLang="en-US" sz="1475" b="1" dirty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ここに入力</a:t>
            </a:r>
            <a:endParaRPr lang="en-US" sz="1475" b="1" dirty="0">
              <a:solidFill>
                <a:srgbClr val="00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 defTabSz="124919">
              <a:lnSpc>
                <a:spcPct val="150000"/>
              </a:lnSpc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ja-JP" altLang="en-US" sz="1475" b="1" dirty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ここに入力</a:t>
            </a:r>
            <a:endParaRPr lang="en-US" sz="1475" b="1" dirty="0">
              <a:solidFill>
                <a:srgbClr val="00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 defTabSz="124919">
              <a:lnSpc>
                <a:spcPct val="150000"/>
              </a:lnSpc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ja-JP" altLang="en-US" sz="1475" b="1" dirty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ここに入力</a:t>
            </a:r>
            <a:endParaRPr lang="en-US" sz="1475" b="1" dirty="0">
              <a:solidFill>
                <a:srgbClr val="00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 defTabSz="124919">
              <a:lnSpc>
                <a:spcPct val="150000"/>
              </a:lnSpc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ja-JP" altLang="en-US" sz="1475" b="1" dirty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ここに入力</a:t>
            </a:r>
            <a:endParaRPr lang="en-US" sz="1475" b="1" dirty="0">
              <a:solidFill>
                <a:srgbClr val="00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 defTabSz="124919">
              <a:lnSpc>
                <a:spcPct val="150000"/>
              </a:lnSpc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ja-JP" altLang="en-US" sz="1475" b="1" dirty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ここに入力</a:t>
            </a:r>
            <a:endParaRPr lang="en-US" altLang="ja-JP" sz="1475" b="1" dirty="0">
              <a:solidFill>
                <a:srgbClr val="00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 defTabSz="124919">
              <a:lnSpc>
                <a:spcPct val="150000"/>
              </a:lnSpc>
              <a:spcBef>
                <a:spcPts val="164"/>
              </a:spcBef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ja-JP" altLang="en-US" sz="1475" b="1" dirty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ここに入力</a:t>
            </a:r>
            <a:endParaRPr lang="en-US" altLang="ja-JP" sz="1475" b="1" dirty="0">
              <a:solidFill>
                <a:srgbClr val="00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 defTabSz="124919">
              <a:lnSpc>
                <a:spcPct val="150000"/>
              </a:lnSpc>
              <a:spcBef>
                <a:spcPts val="164"/>
              </a:spcBef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ja-JP" altLang="en-US" sz="1475" b="1" dirty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ここに入力</a:t>
            </a:r>
            <a:endParaRPr lang="en-US" sz="1475" b="1" dirty="0">
              <a:solidFill>
                <a:srgbClr val="00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021905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mbria-Calibri">
      <a:majorFont>
        <a:latin typeface="Cambria" panose="02040503050406030204"/>
        <a:ea typeface=""/>
        <a:cs typeface=""/>
        <a:font script="Jpan" typeface="ＭＳ Ｐゴシック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プレゼンテーション1" id="{BF6E72D7-69F8-42E7-A2E4-1365703486C8}" vid="{C30449A7-4BBE-4A52-A54C-373E16A4CAC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4</TotalTime>
  <Words>155</Words>
  <Application>Microsoft Office PowerPoint</Application>
  <PresentationFormat>ユーザー設定</PresentationFormat>
  <Paragraphs>42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BIZ UDPゴシック</vt:lpstr>
      <vt:lpstr>Arial</vt:lpstr>
      <vt:lpstr>Calibri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IM1D039(CAPD室)</dc:creator>
  <cp:lastModifiedBy>IM1D039(CAPD室)</cp:lastModifiedBy>
  <cp:revision>1</cp:revision>
  <cp:lastPrinted>2025-02-07T03:53:32Z</cp:lastPrinted>
  <dcterms:created xsi:type="dcterms:W3CDTF">2025-02-07T03:43:45Z</dcterms:created>
  <dcterms:modified xsi:type="dcterms:W3CDTF">2025-02-07T03:53:42Z</dcterms:modified>
</cp:coreProperties>
</file>